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0093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09-27T09:16:54.803"/>
    </inkml:context>
    <inkml:brush xml:id="br0">
      <inkml:brushProperty name="width" value="0.3" units="cm"/>
      <inkml:brushProperty name="height" value="0.6" units="cm"/>
      <inkml:brushProperty name="color" value="#FF8517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1,'0'5,"0"6,0 7,0 6,0 7,0 5,0 1,0 4,0 0,0-2,0-2,0-3,0-2,0-6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09-27T09:17:44.652"/>
    </inkml:context>
    <inkml:brush xml:id="br0">
      <inkml:brushProperty name="width" value="0.3" units="cm"/>
      <inkml:brushProperty name="height" value="0.6" units="cm"/>
      <inkml:brushProperty name="color" value="#FF8517"/>
      <inkml:brushProperty name="tip" value="rectangle"/>
      <inkml:brushProperty name="rasterOp" value="maskPen"/>
      <inkml:brushProperty name="ignorePressure" value="1"/>
    </inkml:brush>
  </inkml:definitions>
  <inkml:trace contextRef="#ctx0" brushRef="#br0">0 234,'0'-5,"0"-11,0-9,0-5,0-2,0-1,0 1,0 0,0 11,0 13,0 9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09-27T09:18:01.372"/>
    </inkml:context>
    <inkml:brush xml:id="br0">
      <inkml:brushProperty name="width" value="0.3" units="cm"/>
      <inkml:brushProperty name="height" value="0.6" units="cm"/>
      <inkml:brushProperty name="color" value="#FF8517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1,'0'5,"0"6,0 7,0 6,0 2,0 4,0 0,0 1,0 0,0-1,0 0,0 1,0-2,0 1,0 0,0-1,0 1,0-6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09-27T09:18:06.816"/>
    </inkml:context>
    <inkml:brush xml:id="br0">
      <inkml:brushProperty name="width" value="0.3" units="cm"/>
      <inkml:brushProperty name="height" value="0.6" units="cm"/>
      <inkml:brushProperty name="color" value="#FF8517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1,'0'5,"0"6,0 7,0 6,0 7,0 10,0 3,0-2,0-2,0-4,0-2,0-2,0-2,0-1,0 0,0 0,0 0,0 0,0-4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09-27T09:18:38.408"/>
    </inkml:context>
    <inkml:brush xml:id="br0">
      <inkml:brushProperty name="width" value="0.3" units="cm"/>
      <inkml:brushProperty name="height" value="0.6" units="cm"/>
      <inkml:brushProperty name="color" value="#FF8517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0,'0'5,"0"7,0 6,0 5,0 4,0 2,0 2,0 0,0-1,0 1,0-1,0 0,0 0,0 0,0-1,0-4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09-27T09:19:43.243"/>
    </inkml:context>
    <inkml:brush xml:id="br0">
      <inkml:brushProperty name="width" value="0.3" units="cm"/>
      <inkml:brushProperty name="height" value="0.6" units="cm"/>
      <inkml:brushProperty name="color" value="#FF8517"/>
      <inkml:brushProperty name="tip" value="rectangle"/>
      <inkml:brushProperty name="rasterOp" value="maskPen"/>
      <inkml:brushProperty name="ignorePressure" value="1"/>
    </inkml:brush>
  </inkml:definitions>
  <inkml:trace contextRef="#ctx0" brushRef="#br0">1 0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09-27T09:23:58.458"/>
    </inkml:context>
    <inkml:brush xml:id="br0">
      <inkml:brushProperty name="width" value="0.3" units="cm"/>
      <inkml:brushProperty name="height" value="0.6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1,'0'5,"0"6,0 7,0 6,0 2,0 4,0 0,0 1,0 0,0-1,0 1,0-6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09-27T09:24:04.042"/>
    </inkml:context>
    <inkml:brush xml:id="br0">
      <inkml:brushProperty name="width" value="0.3" units="cm"/>
      <inkml:brushProperty name="height" value="0.6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1,'0'5,"0"7,0 6,0 5,0 4,0 2,0 1,0 1,0 0,0 0,0-6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09-27T09:24:27.478"/>
    </inkml:context>
    <inkml:brush xml:id="br0">
      <inkml:brushProperty name="width" value="0.3" units="cm"/>
      <inkml:brushProperty name="height" value="0.6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0 26,'0'-6,"0"-5,0 3,0 8,0 9,0 9,0 5,0 4,0 3,0 1,0 1,0-1,0 0,0-1,0-5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09-27T09:24:31.728"/>
    </inkml:context>
    <inkml:brush xml:id="br0">
      <inkml:brushProperty name="width" value="0.3" units="cm"/>
      <inkml:brushProperty name="height" value="0.6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0,'0'5,"0"7,0 6,0 5,0 4,0 2,0 7,0 1,0 0,0-1,0-2,0-2,0-1,0-1,0 0,0-1,0-5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09-27T09:24:37.637"/>
    </inkml:context>
    <inkml:brush xml:id="br0">
      <inkml:brushProperty name="width" value="0.3" units="cm"/>
      <inkml:brushProperty name="height" value="0.6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0,'0'5,"0"7,0 6,0 5,0 4,0 2,0 2,0 0,0 4,0 3,0-2,5-5,2-5,-1-5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09-27T09:24:41.391"/>
    </inkml:context>
    <inkml:brush xml:id="br0">
      <inkml:brushProperty name="width" value="0.3" units="cm"/>
      <inkml:brushProperty name="height" value="0.6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1,'0'5,"0"6,0 7,0 6,0 2,0 4,0 0,0 1,0-1,0 1,0-1,0 0,0 0,0 0,0-1,0 1,0-1,0 1,0-1,0 1,0-1,0-4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09-27T09:02:24.736"/>
    </inkml:context>
    <inkml:brush xml:id="br0">
      <inkml:brushProperty name="width" value="0.3" units="cm"/>
      <inkml:brushProperty name="height" value="0.6" units="cm"/>
      <inkml:brushProperty name="color" value="#FF8517"/>
      <inkml:brushProperty name="tip" value="rectangle"/>
      <inkml:brushProperty name="rasterOp" value="maskPen"/>
      <inkml:brushProperty name="ignorePressure" value="1"/>
    </inkml:brush>
  </inkml:definitions>
  <inkml:trace contextRef="#ctx0" brushRef="#br0">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09-27T09:02:28.009"/>
    </inkml:context>
    <inkml:brush xml:id="br0">
      <inkml:brushProperty name="width" value="0.3" units="cm"/>
      <inkml:brushProperty name="height" value="0.6" units="cm"/>
      <inkml:brushProperty name="color" value="#FF8517"/>
      <inkml:brushProperty name="tip" value="rectangle"/>
      <inkml:brushProperty name="rasterOp" value="maskPen"/>
      <inkml:brushProperty name="ignorePressure" value="1"/>
    </inkml:brush>
  </inkml:definitions>
  <inkml:trace contextRef="#ctx0" brushRef="#br0">1 1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09-27T09:02:29.576"/>
    </inkml:context>
    <inkml:brush xml:id="br0">
      <inkml:brushProperty name="width" value="0.3" units="cm"/>
      <inkml:brushProperty name="height" value="0.6" units="cm"/>
      <inkml:brushProperty name="color" value="#FF8517"/>
      <inkml:brushProperty name="tip" value="rectangle"/>
      <inkml:brushProperty name="rasterOp" value="maskPen"/>
      <inkml:brushProperty name="ignorePressure" value="1"/>
    </inkml:brush>
  </inkml:definitions>
  <inkml:trace contextRef="#ctx0" brushRef="#br0">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09-27T09:02:32.368"/>
    </inkml:context>
    <inkml:brush xml:id="br0">
      <inkml:brushProperty name="width" value="0.3" units="cm"/>
      <inkml:brushProperty name="height" value="0.6" units="cm"/>
      <inkml:brushProperty name="color" value="#FF8517"/>
      <inkml:brushProperty name="tip" value="rectangle"/>
      <inkml:brushProperty name="rasterOp" value="maskPen"/>
      <inkml:brushProperty name="ignorePressure" value="1"/>
    </inkml:brush>
  </inkml:definitions>
  <inkml:trace contextRef="#ctx0" brushRef="#br0">1 1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09-27T09:02:33.996"/>
    </inkml:context>
    <inkml:brush xml:id="br0">
      <inkml:brushProperty name="width" value="0.3" units="cm"/>
      <inkml:brushProperty name="height" value="0.6" units="cm"/>
      <inkml:brushProperty name="color" value="#FF8517"/>
      <inkml:brushProperty name="tip" value="rectangle"/>
      <inkml:brushProperty name="rasterOp" value="maskPen"/>
      <inkml:brushProperty name="ignorePressure" value="1"/>
    </inkml:brush>
  </inkml:definitions>
  <inkml:trace contextRef="#ctx0" brushRef="#br0">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09-27T09:02:36.586"/>
    </inkml:context>
    <inkml:brush xml:id="br0">
      <inkml:brushProperty name="width" value="0.3" units="cm"/>
      <inkml:brushProperty name="height" value="0.6" units="cm"/>
      <inkml:brushProperty name="color" value="#FF8517"/>
      <inkml:brushProperty name="tip" value="rectangle"/>
      <inkml:brushProperty name="rasterOp" value="maskPen"/>
      <inkml:brushProperty name="ignorePressure" value="1"/>
    </inkml:brush>
  </inkml:definitions>
  <inkml:trace contextRef="#ctx0" brushRef="#br0">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09-27T09:02:50.608"/>
    </inkml:context>
    <inkml:brush xml:id="br0">
      <inkml:brushProperty name="width" value="0.3" units="cm"/>
      <inkml:brushProperty name="height" value="0.6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09-27T09:02:51.802"/>
    </inkml:context>
    <inkml:brush xml:id="br0">
      <inkml:brushProperty name="width" value="0.3" units="cm"/>
      <inkml:brushProperty name="height" value="0.6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0 1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09-27T09:02:52.872"/>
    </inkml:context>
    <inkml:brush xml:id="br0">
      <inkml:brushProperty name="width" value="0.3" units="cm"/>
      <inkml:brushProperty name="height" value="0.6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1 1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09-27T09:02:55.045"/>
    </inkml:context>
    <inkml:brush xml:id="br0">
      <inkml:brushProperty name="width" value="0.3" units="cm"/>
      <inkml:brushProperty name="height" value="0.6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1 1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09-27T09:02:56.330"/>
    </inkml:context>
    <inkml:brush xml:id="br0">
      <inkml:brushProperty name="width" value="0.3" units="cm"/>
      <inkml:brushProperty name="height" value="0.6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09-27T09:02:57.914"/>
    </inkml:context>
    <inkml:brush xml:id="br0">
      <inkml:brushProperty name="width" value="0.3" units="cm"/>
      <inkml:brushProperty name="height" value="0.6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09-27T09:02:59.541"/>
    </inkml:context>
    <inkml:brush xml:id="br0">
      <inkml:brushProperty name="width" value="0.3" units="cm"/>
      <inkml:brushProperty name="height" value="0.6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1 1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114B5768-48AD-455C-B0EC-5E65D13B132E}" type="datetimeFigureOut">
              <a:rPr lang="de-DE" smtClean="0"/>
              <a:t>27.09.2017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5FEA1-AFD7-42AD-8824-43DAF7574818}" type="slidenum">
              <a:rPr lang="de-DE" smtClean="0"/>
              <a:t>‹Nr.›</a:t>
            </a:fld>
            <a:endParaRPr lang="de-DE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2551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B5768-48AD-455C-B0EC-5E65D13B132E}" type="datetimeFigureOut">
              <a:rPr lang="de-DE" smtClean="0"/>
              <a:t>27.09.2017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5FEA1-AFD7-42AD-8824-43DAF757481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3697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B5768-48AD-455C-B0EC-5E65D13B132E}" type="datetimeFigureOut">
              <a:rPr lang="de-DE" smtClean="0"/>
              <a:t>27.09.2017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5FEA1-AFD7-42AD-8824-43DAF7574818}" type="slidenum">
              <a:rPr lang="de-DE" smtClean="0"/>
              <a:t>‹Nr.›</a:t>
            </a:fld>
            <a:endParaRPr lang="de-DE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176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B5768-48AD-455C-B0EC-5E65D13B132E}" type="datetimeFigureOut">
              <a:rPr lang="de-DE" smtClean="0"/>
              <a:t>27.09.2017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5FEA1-AFD7-42AD-8824-43DAF757481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2745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de-DE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B5768-48AD-455C-B0EC-5E65D13B132E}" type="datetimeFigureOut">
              <a:rPr lang="de-DE" smtClean="0"/>
              <a:t>27.09.2017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5FEA1-AFD7-42AD-8824-43DAF757481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7290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B5768-48AD-455C-B0EC-5E65D13B132E}" type="datetimeFigureOut">
              <a:rPr lang="de-DE" smtClean="0"/>
              <a:t>27.09.2017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5FEA1-AFD7-42AD-8824-43DAF757481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2755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B5768-48AD-455C-B0EC-5E65D13B132E}" type="datetimeFigureOut">
              <a:rPr lang="de-DE" smtClean="0"/>
              <a:t>27.09.2017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5FEA1-AFD7-42AD-8824-43DAF757481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9675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B5768-48AD-455C-B0EC-5E65D13B132E}" type="datetimeFigureOut">
              <a:rPr lang="de-DE" smtClean="0"/>
              <a:t>27.09.2017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5FEA1-AFD7-42AD-8824-43DAF757481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6177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B5768-48AD-455C-B0EC-5E65D13B132E}" type="datetimeFigureOut">
              <a:rPr lang="de-DE" smtClean="0"/>
              <a:t>27.09.2017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5FEA1-AFD7-42AD-8824-43DAF7574818}" type="slidenum">
              <a:rPr lang="de-DE" smtClean="0"/>
              <a:t>‹Nr.›</a:t>
            </a:fld>
            <a:endParaRPr lang="de-DE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4948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B5768-48AD-455C-B0EC-5E65D13B132E}" type="datetimeFigureOut">
              <a:rPr lang="de-DE" smtClean="0"/>
              <a:t>27.09.2017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5FEA1-AFD7-42AD-8824-43DAF757481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73886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B5768-48AD-455C-B0EC-5E65D13B132E}" type="datetimeFigureOut">
              <a:rPr lang="de-DE" smtClean="0"/>
              <a:t>27.09.2017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5FEA1-AFD7-42AD-8824-43DAF7574818}" type="slidenum">
              <a:rPr lang="de-DE" smtClean="0"/>
              <a:t>‹Nr.›</a:t>
            </a:fld>
            <a:endParaRPr lang="de-DE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6643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114B5768-48AD-455C-B0EC-5E65D13B132E}" type="datetimeFigureOut">
              <a:rPr lang="de-DE" smtClean="0"/>
              <a:t>27.09.2017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FAB5FEA1-AFD7-42AD-8824-43DAF7574818}" type="slidenum">
              <a:rPr lang="de-DE" smtClean="0"/>
              <a:t>‹Nr.›</a:t>
            </a:fld>
            <a:endParaRPr lang="de-DE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9140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5.png"/><Relationship Id="rId18" Type="http://schemas.openxmlformats.org/officeDocument/2006/relationships/customXml" Target="../ink/ink9.xml"/><Relationship Id="rId3" Type="http://schemas.openxmlformats.org/officeDocument/2006/relationships/customXml" Target="../ink/ink1.xml"/><Relationship Id="rId21" Type="http://schemas.openxmlformats.org/officeDocument/2006/relationships/image" Target="../media/image19.png"/><Relationship Id="rId7" Type="http://schemas.openxmlformats.org/officeDocument/2006/relationships/customXml" Target="../ink/ink3.xml"/><Relationship Id="rId12" Type="http://schemas.openxmlformats.org/officeDocument/2006/relationships/customXml" Target="../ink/ink6.xml"/><Relationship Id="rId17" Type="http://schemas.openxmlformats.org/officeDocument/2006/relationships/image" Target="../media/image17.png"/><Relationship Id="rId25" Type="http://schemas.openxmlformats.org/officeDocument/2006/relationships/image" Target="../media/image21.png"/><Relationship Id="rId2" Type="http://schemas.openxmlformats.org/officeDocument/2006/relationships/image" Target="../media/image10.PNG"/><Relationship Id="rId16" Type="http://schemas.openxmlformats.org/officeDocument/2006/relationships/customXml" Target="../ink/ink8.xml"/><Relationship Id="rId20" Type="http://schemas.openxmlformats.org/officeDocument/2006/relationships/customXml" Target="../ink/ink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11" Type="http://schemas.openxmlformats.org/officeDocument/2006/relationships/customXml" Target="../ink/ink5.xml"/><Relationship Id="rId24" Type="http://schemas.openxmlformats.org/officeDocument/2006/relationships/customXml" Target="../ink/ink12.xml"/><Relationship Id="rId5" Type="http://schemas.openxmlformats.org/officeDocument/2006/relationships/customXml" Target="../ink/ink2.xml"/><Relationship Id="rId15" Type="http://schemas.openxmlformats.org/officeDocument/2006/relationships/image" Target="../media/image16.png"/><Relationship Id="rId23" Type="http://schemas.openxmlformats.org/officeDocument/2006/relationships/image" Target="../media/image20.png"/><Relationship Id="rId10" Type="http://schemas.openxmlformats.org/officeDocument/2006/relationships/image" Target="../media/image14.png"/><Relationship Id="rId19" Type="http://schemas.openxmlformats.org/officeDocument/2006/relationships/image" Target="../media/image18.png"/><Relationship Id="rId4" Type="http://schemas.openxmlformats.org/officeDocument/2006/relationships/image" Target="../media/image11.png"/><Relationship Id="rId9" Type="http://schemas.openxmlformats.org/officeDocument/2006/relationships/customXml" Target="../ink/ink4.xml"/><Relationship Id="rId14" Type="http://schemas.openxmlformats.org/officeDocument/2006/relationships/customXml" Target="../ink/ink7.xml"/><Relationship Id="rId22" Type="http://schemas.openxmlformats.org/officeDocument/2006/relationships/customXml" Target="../ink/ink1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16.xml"/><Relationship Id="rId13" Type="http://schemas.openxmlformats.org/officeDocument/2006/relationships/customXml" Target="../ink/ink20.xml"/><Relationship Id="rId18" Type="http://schemas.openxmlformats.org/officeDocument/2006/relationships/customXml" Target="../ink/ink25.xml"/><Relationship Id="rId3" Type="http://schemas.openxmlformats.org/officeDocument/2006/relationships/image" Target="../media/image22.png"/><Relationship Id="rId7" Type="http://schemas.openxmlformats.org/officeDocument/2006/relationships/customXml" Target="../ink/ink15.xml"/><Relationship Id="rId12" Type="http://schemas.openxmlformats.org/officeDocument/2006/relationships/image" Target="../media/image23.png"/><Relationship Id="rId17" Type="http://schemas.openxmlformats.org/officeDocument/2006/relationships/customXml" Target="../ink/ink24.xml"/><Relationship Id="rId2" Type="http://schemas.openxmlformats.org/officeDocument/2006/relationships/image" Target="../media/image10.PNG"/><Relationship Id="rId16" Type="http://schemas.openxmlformats.org/officeDocument/2006/relationships/customXml" Target="../ink/ink23.xml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14.xml"/><Relationship Id="rId11" Type="http://schemas.openxmlformats.org/officeDocument/2006/relationships/customXml" Target="../ink/ink19.xml"/><Relationship Id="rId5" Type="http://schemas.openxmlformats.org/officeDocument/2006/relationships/image" Target="../media/image15.png"/><Relationship Id="rId15" Type="http://schemas.openxmlformats.org/officeDocument/2006/relationships/customXml" Target="../ink/ink22.xml"/><Relationship Id="rId10" Type="http://schemas.openxmlformats.org/officeDocument/2006/relationships/customXml" Target="../ink/ink18.xml"/><Relationship Id="rId4" Type="http://schemas.openxmlformats.org/officeDocument/2006/relationships/customXml" Target="../ink/ink13.xml"/><Relationship Id="rId9" Type="http://schemas.openxmlformats.org/officeDocument/2006/relationships/customXml" Target="../ink/ink17.xml"/><Relationship Id="rId14" Type="http://schemas.openxmlformats.org/officeDocument/2006/relationships/customXml" Target="../ink/ink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4048BB-1350-490D-B34C-14067E84F8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err="1"/>
              <a:t>Symmetrie,monotonie</a:t>
            </a:r>
            <a:r>
              <a:rPr lang="de-DE" dirty="0"/>
              <a:t> und </a:t>
            </a:r>
            <a:r>
              <a:rPr lang="de-DE" dirty="0" err="1"/>
              <a:t>limes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EC63C91-9BD1-4A21-88B2-AA77D5ED03D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www.matheportal.wordpress.com</a:t>
            </a:r>
          </a:p>
        </p:txBody>
      </p:sp>
    </p:spTree>
    <p:extLst>
      <p:ext uri="{BB962C8B-B14F-4D97-AF65-F5344CB8AC3E}">
        <p14:creationId xmlns:p14="http://schemas.microsoft.com/office/powerpoint/2010/main" val="4911492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64CE75-177B-4487-B597-4B0C9A4F8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722723"/>
          </a:xfrm>
        </p:spPr>
        <p:txBody>
          <a:bodyPr/>
          <a:lstStyle/>
          <a:p>
            <a:pPr algn="ctr"/>
            <a:r>
              <a:rPr lang="de-DE" dirty="0"/>
              <a:t>Achsensymmetrie zur y-Achse</a:t>
            </a:r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BFBD567B-A857-4043-8272-0C33AB121C7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87381" y="1458410"/>
            <a:ext cx="6035222" cy="4850315"/>
          </a:xfrm>
          <a:prstGeom prst="rect">
            <a:avLst/>
          </a:prstGeom>
        </p:spPr>
      </p:pic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F9AD48F-6C79-448C-ADAD-5EB318D821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64056" y="1690576"/>
            <a:ext cx="3859618" cy="2633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dirty="0"/>
              <a:t>Eine Funktion f ist achsensymmetrisch zur y-Achse, wenn gilt:</a:t>
            </a:r>
          </a:p>
          <a:p>
            <a:pPr marL="0" indent="0">
              <a:buNone/>
            </a:pPr>
            <a:r>
              <a:rPr lang="de-DE" dirty="0"/>
              <a:t>f(x) = f(-x)</a:t>
            </a:r>
          </a:p>
          <a:p>
            <a:pPr marL="0" indent="0">
              <a:buNone/>
            </a:pPr>
            <a:r>
              <a:rPr lang="de-DE" dirty="0"/>
              <a:t>Graphisch: </a:t>
            </a:r>
          </a:p>
          <a:p>
            <a:pPr marL="0" indent="0">
              <a:buNone/>
            </a:pPr>
            <a:r>
              <a:rPr lang="de-DE" dirty="0"/>
              <a:t>Spiegelung an der y-Achse</a:t>
            </a:r>
          </a:p>
        </p:txBody>
      </p:sp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698D1ACA-130D-41B3-9889-988C55C7F8C3}"/>
              </a:ext>
            </a:extLst>
          </p:cNvPr>
          <p:cNvCxnSpPr/>
          <p:nvPr/>
        </p:nvCxnSpPr>
        <p:spPr>
          <a:xfrm flipV="1">
            <a:off x="4890977" y="5613991"/>
            <a:ext cx="0" cy="38277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5CA3BB8-18FE-4115-8B38-4D02BD84EA94}"/>
              </a:ext>
            </a:extLst>
          </p:cNvPr>
          <p:cNvCxnSpPr>
            <a:cxnSpLocks/>
          </p:cNvCxnSpPr>
          <p:nvPr/>
        </p:nvCxnSpPr>
        <p:spPr>
          <a:xfrm flipV="1">
            <a:off x="3934047" y="5613991"/>
            <a:ext cx="0" cy="3827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id="{99C303E1-3BB6-4FFA-8452-C2C8590F00CE}"/>
              </a:ext>
            </a:extLst>
          </p:cNvPr>
          <p:cNvCxnSpPr/>
          <p:nvPr/>
        </p:nvCxnSpPr>
        <p:spPr>
          <a:xfrm flipH="1">
            <a:off x="4433777" y="5613991"/>
            <a:ext cx="4572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Gerader Verbinder 14">
            <a:extLst>
              <a:ext uri="{FF2B5EF4-FFF2-40B4-BE49-F238E27FC236}">
                <a16:creationId xmlns:a16="http://schemas.microsoft.com/office/drawing/2014/main" id="{17902978-9F68-4EEE-A5C6-747605CCA85E}"/>
              </a:ext>
            </a:extLst>
          </p:cNvPr>
          <p:cNvCxnSpPr/>
          <p:nvPr/>
        </p:nvCxnSpPr>
        <p:spPr>
          <a:xfrm>
            <a:off x="3923414" y="5613991"/>
            <a:ext cx="48909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Gerader Verbinder 17">
            <a:extLst>
              <a:ext uri="{FF2B5EF4-FFF2-40B4-BE49-F238E27FC236}">
                <a16:creationId xmlns:a16="http://schemas.microsoft.com/office/drawing/2014/main" id="{99FB5322-023C-41A0-AA01-762533245357}"/>
              </a:ext>
            </a:extLst>
          </p:cNvPr>
          <p:cNvCxnSpPr/>
          <p:nvPr/>
        </p:nvCxnSpPr>
        <p:spPr>
          <a:xfrm flipV="1">
            <a:off x="5369442" y="4508205"/>
            <a:ext cx="0" cy="148855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Gerader Verbinder 19">
            <a:extLst>
              <a:ext uri="{FF2B5EF4-FFF2-40B4-BE49-F238E27FC236}">
                <a16:creationId xmlns:a16="http://schemas.microsoft.com/office/drawing/2014/main" id="{E303CE8E-4461-4BCC-9D97-B7C3E78C2CB1}"/>
              </a:ext>
            </a:extLst>
          </p:cNvPr>
          <p:cNvCxnSpPr/>
          <p:nvPr/>
        </p:nvCxnSpPr>
        <p:spPr>
          <a:xfrm flipH="1">
            <a:off x="4433777" y="4508205"/>
            <a:ext cx="93566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Gerader Verbinder 21">
            <a:extLst>
              <a:ext uri="{FF2B5EF4-FFF2-40B4-BE49-F238E27FC236}">
                <a16:creationId xmlns:a16="http://schemas.microsoft.com/office/drawing/2014/main" id="{CCB886B9-3D3A-4F58-8A8B-44660893A094}"/>
              </a:ext>
            </a:extLst>
          </p:cNvPr>
          <p:cNvCxnSpPr/>
          <p:nvPr/>
        </p:nvCxnSpPr>
        <p:spPr>
          <a:xfrm flipV="1">
            <a:off x="3455581" y="4508205"/>
            <a:ext cx="0" cy="148855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Gerader Verbinder 23">
            <a:extLst>
              <a:ext uri="{FF2B5EF4-FFF2-40B4-BE49-F238E27FC236}">
                <a16:creationId xmlns:a16="http://schemas.microsoft.com/office/drawing/2014/main" id="{659165BC-E0FE-417E-9C37-BA3136654EAA}"/>
              </a:ext>
            </a:extLst>
          </p:cNvPr>
          <p:cNvCxnSpPr>
            <a:cxnSpLocks/>
          </p:cNvCxnSpPr>
          <p:nvPr/>
        </p:nvCxnSpPr>
        <p:spPr>
          <a:xfrm>
            <a:off x="3455581" y="4508205"/>
            <a:ext cx="95693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Rechteck 26">
            <a:extLst>
              <a:ext uri="{FF2B5EF4-FFF2-40B4-BE49-F238E27FC236}">
                <a16:creationId xmlns:a16="http://schemas.microsoft.com/office/drawing/2014/main" id="{3FC26820-19C4-494B-842A-834D1D5A482C}"/>
              </a:ext>
            </a:extLst>
          </p:cNvPr>
          <p:cNvSpPr/>
          <p:nvPr/>
        </p:nvSpPr>
        <p:spPr>
          <a:xfrm>
            <a:off x="5199321" y="6103089"/>
            <a:ext cx="372139" cy="2056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hteck 27">
                <a:extLst>
                  <a:ext uri="{FF2B5EF4-FFF2-40B4-BE49-F238E27FC236}">
                    <a16:creationId xmlns:a16="http://schemas.microsoft.com/office/drawing/2014/main" id="{550E1684-26C5-4E8B-87D7-1AB03C28382C}"/>
                  </a:ext>
                </a:extLst>
              </p:cNvPr>
              <p:cNvSpPr/>
              <p:nvPr/>
            </p:nvSpPr>
            <p:spPr>
              <a:xfrm>
                <a:off x="3037817" y="6103089"/>
                <a:ext cx="577254" cy="35610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de-DE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de-DE" dirty="0">
                    <a:solidFill>
                      <a:schemeClr val="tx1"/>
                    </a:solidFill>
                  </a:rPr>
                  <a:t>x</a:t>
                </a:r>
              </a:p>
            </p:txBody>
          </p:sp>
        </mc:Choice>
        <mc:Fallback xmlns="">
          <p:sp>
            <p:nvSpPr>
              <p:cNvPr id="28" name="Rechteck 27">
                <a:extLst>
                  <a:ext uri="{FF2B5EF4-FFF2-40B4-BE49-F238E27FC236}">
                    <a16:creationId xmlns:a16="http://schemas.microsoft.com/office/drawing/2014/main" id="{550E1684-26C5-4E8B-87D7-1AB03C28382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7817" y="6103089"/>
                <a:ext cx="577254" cy="356108"/>
              </a:xfrm>
              <a:prstGeom prst="rect">
                <a:avLst/>
              </a:prstGeom>
              <a:blipFill>
                <a:blip r:embed="rId3"/>
                <a:stretch>
                  <a:fillRect t="-8065" b="-22581"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echteck 28">
            <a:extLst>
              <a:ext uri="{FF2B5EF4-FFF2-40B4-BE49-F238E27FC236}">
                <a16:creationId xmlns:a16="http://schemas.microsoft.com/office/drawing/2014/main" id="{C19889C3-677D-4FA4-A4AC-E6A549D0EB3F}"/>
              </a:ext>
            </a:extLst>
          </p:cNvPr>
          <p:cNvSpPr/>
          <p:nvPr/>
        </p:nvSpPr>
        <p:spPr>
          <a:xfrm>
            <a:off x="4518836" y="4196243"/>
            <a:ext cx="542261" cy="2056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</a:rPr>
              <a:t>f(x)</a:t>
            </a:r>
          </a:p>
        </p:txBody>
      </p:sp>
      <p:sp>
        <p:nvSpPr>
          <p:cNvPr id="30" name="Rechteck 29">
            <a:extLst>
              <a:ext uri="{FF2B5EF4-FFF2-40B4-BE49-F238E27FC236}">
                <a16:creationId xmlns:a16="http://schemas.microsoft.com/office/drawing/2014/main" id="{D7C35444-D638-47D9-B01E-14DB1AD3218A}"/>
              </a:ext>
            </a:extLst>
          </p:cNvPr>
          <p:cNvSpPr/>
          <p:nvPr/>
        </p:nvSpPr>
        <p:spPr>
          <a:xfrm>
            <a:off x="3838353" y="4104166"/>
            <a:ext cx="499731" cy="2977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</a:rPr>
              <a:t>f(-x)</a:t>
            </a:r>
          </a:p>
        </p:txBody>
      </p:sp>
      <p:cxnSp>
        <p:nvCxnSpPr>
          <p:cNvPr id="32" name="Gerade Verbindung mit Pfeil 31">
            <a:extLst>
              <a:ext uri="{FF2B5EF4-FFF2-40B4-BE49-F238E27FC236}">
                <a16:creationId xmlns:a16="http://schemas.microsoft.com/office/drawing/2014/main" id="{BD0D8E9B-84AD-4540-BE78-D5B906BF00C3}"/>
              </a:ext>
            </a:extLst>
          </p:cNvPr>
          <p:cNvCxnSpPr/>
          <p:nvPr/>
        </p:nvCxnSpPr>
        <p:spPr>
          <a:xfrm>
            <a:off x="3037817" y="2647950"/>
            <a:ext cx="2772433" cy="0"/>
          </a:xfrm>
          <a:prstGeom prst="straightConnector1">
            <a:avLst/>
          </a:prstGeom>
          <a:ln w="9525" cap="flat" cmpd="sng" algn="ctr">
            <a:solidFill>
              <a:schemeClr val="accent5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7395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AF506E-365D-4570-A160-79D6B3F30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680058"/>
          </a:xfrm>
        </p:spPr>
        <p:txBody>
          <a:bodyPr>
            <a:normAutofit fontScale="90000"/>
          </a:bodyPr>
          <a:lstStyle/>
          <a:p>
            <a:pPr algn="ctr"/>
            <a:r>
              <a:rPr lang="de-DE" dirty="0"/>
              <a:t>Punktsymmetrie zum Nullpunkt</a:t>
            </a:r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AF73E209-42E3-4E10-87AE-8E7F2CF4F6A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42663" y="1358897"/>
            <a:ext cx="4259484" cy="496887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Inhaltsplatzhalter 3">
                <a:extLst>
                  <a:ext uri="{FF2B5EF4-FFF2-40B4-BE49-F238E27FC236}">
                    <a16:creationId xmlns:a16="http://schemas.microsoft.com/office/drawing/2014/main" id="{D85BDDDB-CA71-4CCC-9402-1A61337C77EC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5989320" y="1339702"/>
                <a:ext cx="4754880" cy="4969658"/>
              </a:xfrm>
            </p:spPr>
            <p:txBody>
              <a:bodyPr/>
              <a:lstStyle/>
              <a:p>
                <a:r>
                  <a:rPr lang="de-DE" dirty="0"/>
                  <a:t>Eine Funktion f ist punktsymmetrisch zum Nullpunkt, wenn gilt:</a:t>
                </a:r>
              </a:p>
              <a:p>
                <a:r>
                  <a:rPr lang="de-DE" dirty="0"/>
                  <a:t>f(x) = </a:t>
                </a:r>
                <a14:m>
                  <m:oMath xmlns:m="http://schemas.openxmlformats.org/officeDocument/2006/math">
                    <m:r>
                      <a:rPr lang="de-DE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de-DE" dirty="0"/>
                  <a:t>f(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de-DE" dirty="0"/>
                  <a:t>x)</a:t>
                </a:r>
              </a:p>
              <a:p>
                <a:r>
                  <a:rPr lang="de-DE" dirty="0"/>
                  <a:t>Graphisch: </a:t>
                </a:r>
              </a:p>
              <a:p>
                <a:r>
                  <a:rPr lang="de-DE" dirty="0"/>
                  <a:t>Spiegelung an der y- Achse</a:t>
                </a:r>
              </a:p>
              <a:p>
                <a:r>
                  <a:rPr lang="de-DE" dirty="0"/>
                  <a:t> und an der x-Achse</a:t>
                </a:r>
              </a:p>
            </p:txBody>
          </p:sp>
        </mc:Choice>
        <mc:Fallback xmlns="">
          <p:sp>
            <p:nvSpPr>
              <p:cNvPr id="4" name="Inhaltsplatzhalter 3">
                <a:extLst>
                  <a:ext uri="{FF2B5EF4-FFF2-40B4-BE49-F238E27FC236}">
                    <a16:creationId xmlns:a16="http://schemas.microsoft.com/office/drawing/2014/main" id="{D85BDDDB-CA71-4CCC-9402-1A61337C77E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5989320" y="1339702"/>
                <a:ext cx="4754880" cy="4969658"/>
              </a:xfrm>
              <a:blipFill>
                <a:blip r:embed="rId3"/>
                <a:stretch>
                  <a:fillRect l="-769" t="-1472" r="-513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hteck 6">
            <a:extLst>
              <a:ext uri="{FF2B5EF4-FFF2-40B4-BE49-F238E27FC236}">
                <a16:creationId xmlns:a16="http://schemas.microsoft.com/office/drawing/2014/main" id="{1960385A-6C3D-46E5-A892-99733859001A}"/>
              </a:ext>
            </a:extLst>
          </p:cNvPr>
          <p:cNvSpPr/>
          <p:nvPr/>
        </p:nvSpPr>
        <p:spPr>
          <a:xfrm>
            <a:off x="4349573" y="3838576"/>
            <a:ext cx="270051" cy="2571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x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D942B5F6-BE49-46D1-935E-AAFBAEDAD51E}"/>
              </a:ext>
            </a:extLst>
          </p:cNvPr>
          <p:cNvSpPr/>
          <p:nvPr/>
        </p:nvSpPr>
        <p:spPr>
          <a:xfrm>
            <a:off x="2022652" y="3838575"/>
            <a:ext cx="514350" cy="3524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-x</a:t>
            </a:r>
          </a:p>
        </p:txBody>
      </p:sp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9B47C1D5-CBEE-419D-9900-6BEEE30A2C65}"/>
              </a:ext>
            </a:extLst>
          </p:cNvPr>
          <p:cNvCxnSpPr>
            <a:cxnSpLocks/>
          </p:cNvCxnSpPr>
          <p:nvPr/>
        </p:nvCxnSpPr>
        <p:spPr>
          <a:xfrm flipV="1">
            <a:off x="4495800" y="1781175"/>
            <a:ext cx="0" cy="205740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Gerader Verbinder 18">
            <a:extLst>
              <a:ext uri="{FF2B5EF4-FFF2-40B4-BE49-F238E27FC236}">
                <a16:creationId xmlns:a16="http://schemas.microsoft.com/office/drawing/2014/main" id="{F1137D7B-654C-418E-8426-A38330C8270D}"/>
              </a:ext>
            </a:extLst>
          </p:cNvPr>
          <p:cNvCxnSpPr>
            <a:cxnSpLocks/>
          </p:cNvCxnSpPr>
          <p:nvPr/>
        </p:nvCxnSpPr>
        <p:spPr>
          <a:xfrm flipH="1">
            <a:off x="3448050" y="1781175"/>
            <a:ext cx="10477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Gerader Verbinder 20">
            <a:extLst>
              <a:ext uri="{FF2B5EF4-FFF2-40B4-BE49-F238E27FC236}">
                <a16:creationId xmlns:a16="http://schemas.microsoft.com/office/drawing/2014/main" id="{16955743-89A8-4388-8CFD-2E5AFD0A1671}"/>
              </a:ext>
            </a:extLst>
          </p:cNvPr>
          <p:cNvCxnSpPr>
            <a:cxnSpLocks/>
          </p:cNvCxnSpPr>
          <p:nvPr/>
        </p:nvCxnSpPr>
        <p:spPr>
          <a:xfrm>
            <a:off x="2381250" y="3838575"/>
            <a:ext cx="0" cy="202882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Gerader Verbinder 22">
            <a:extLst>
              <a:ext uri="{FF2B5EF4-FFF2-40B4-BE49-F238E27FC236}">
                <a16:creationId xmlns:a16="http://schemas.microsoft.com/office/drawing/2014/main" id="{27F8E5EE-98B2-4ADF-AE47-E2E4C662BF26}"/>
              </a:ext>
            </a:extLst>
          </p:cNvPr>
          <p:cNvCxnSpPr>
            <a:cxnSpLocks/>
          </p:cNvCxnSpPr>
          <p:nvPr/>
        </p:nvCxnSpPr>
        <p:spPr>
          <a:xfrm>
            <a:off x="2381250" y="5867400"/>
            <a:ext cx="10668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Gerade Verbindung mit Pfeil 24">
            <a:extLst>
              <a:ext uri="{FF2B5EF4-FFF2-40B4-BE49-F238E27FC236}">
                <a16:creationId xmlns:a16="http://schemas.microsoft.com/office/drawing/2014/main" id="{56C28D90-7B14-4A03-A615-DE4748F94B6B}"/>
              </a:ext>
            </a:extLst>
          </p:cNvPr>
          <p:cNvCxnSpPr>
            <a:cxnSpLocks/>
          </p:cNvCxnSpPr>
          <p:nvPr/>
        </p:nvCxnSpPr>
        <p:spPr>
          <a:xfrm flipV="1">
            <a:off x="3381375" y="1781175"/>
            <a:ext cx="0" cy="205740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7" name="Gerade Verbindung mit Pfeil 26">
            <a:extLst>
              <a:ext uri="{FF2B5EF4-FFF2-40B4-BE49-F238E27FC236}">
                <a16:creationId xmlns:a16="http://schemas.microsoft.com/office/drawing/2014/main" id="{02169DE0-7870-4DF0-B6DD-110A3019361A}"/>
              </a:ext>
            </a:extLst>
          </p:cNvPr>
          <p:cNvCxnSpPr>
            <a:cxnSpLocks/>
          </p:cNvCxnSpPr>
          <p:nvPr/>
        </p:nvCxnSpPr>
        <p:spPr>
          <a:xfrm>
            <a:off x="3371850" y="3838576"/>
            <a:ext cx="9525" cy="202882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8" name="Rechteck 27">
            <a:extLst>
              <a:ext uri="{FF2B5EF4-FFF2-40B4-BE49-F238E27FC236}">
                <a16:creationId xmlns:a16="http://schemas.microsoft.com/office/drawing/2014/main" id="{FE0C417C-2D20-4CD2-9AC2-E22680BD54B4}"/>
              </a:ext>
            </a:extLst>
          </p:cNvPr>
          <p:cNvSpPr/>
          <p:nvPr/>
        </p:nvSpPr>
        <p:spPr>
          <a:xfrm>
            <a:off x="2809873" y="1781175"/>
            <a:ext cx="514353" cy="3683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</a:rPr>
              <a:t>f(x)</a:t>
            </a:r>
          </a:p>
        </p:txBody>
      </p:sp>
      <p:sp>
        <p:nvSpPr>
          <p:cNvPr id="29" name="Rechteck 28">
            <a:extLst>
              <a:ext uri="{FF2B5EF4-FFF2-40B4-BE49-F238E27FC236}">
                <a16:creationId xmlns:a16="http://schemas.microsoft.com/office/drawing/2014/main" id="{F78E792F-1995-4739-A956-C6FE84CC975D}"/>
              </a:ext>
            </a:extLst>
          </p:cNvPr>
          <p:cNvSpPr/>
          <p:nvPr/>
        </p:nvSpPr>
        <p:spPr>
          <a:xfrm>
            <a:off x="3667847" y="5638799"/>
            <a:ext cx="571501" cy="3714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</a:rPr>
              <a:t>f(-x)</a:t>
            </a:r>
          </a:p>
        </p:txBody>
      </p:sp>
      <p:pic>
        <p:nvPicPr>
          <p:cNvPr id="41" name="Grafik 40">
            <a:extLst>
              <a:ext uri="{FF2B5EF4-FFF2-40B4-BE49-F238E27FC236}">
                <a16:creationId xmlns:a16="http://schemas.microsoft.com/office/drawing/2014/main" id="{AE30EA7B-F04E-49AD-9358-D61B7F14D0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4657" y="3856036"/>
            <a:ext cx="4235129" cy="23145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</p:pic>
      <p:cxnSp>
        <p:nvCxnSpPr>
          <p:cNvPr id="43" name="Gerade Verbindung mit Pfeil 42">
            <a:extLst>
              <a:ext uri="{FF2B5EF4-FFF2-40B4-BE49-F238E27FC236}">
                <a16:creationId xmlns:a16="http://schemas.microsoft.com/office/drawing/2014/main" id="{E6A075D8-FCC5-4448-8378-A677481E2697}"/>
              </a:ext>
            </a:extLst>
          </p:cNvPr>
          <p:cNvCxnSpPr>
            <a:cxnSpLocks/>
          </p:cNvCxnSpPr>
          <p:nvPr/>
        </p:nvCxnSpPr>
        <p:spPr>
          <a:xfrm>
            <a:off x="2381250" y="5740397"/>
            <a:ext cx="2103348" cy="0"/>
          </a:xfrm>
          <a:prstGeom prst="straightConnector1">
            <a:avLst/>
          </a:prstGeom>
          <a:ln w="9525" cap="flat" cmpd="sng" algn="ctr">
            <a:solidFill>
              <a:schemeClr val="accent3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0" name="Gerade Verbindung mit Pfeil 49">
            <a:extLst>
              <a:ext uri="{FF2B5EF4-FFF2-40B4-BE49-F238E27FC236}">
                <a16:creationId xmlns:a16="http://schemas.microsoft.com/office/drawing/2014/main" id="{1A6D0088-EF76-4054-9D5C-0ECD98BD6560}"/>
              </a:ext>
            </a:extLst>
          </p:cNvPr>
          <p:cNvCxnSpPr/>
          <p:nvPr/>
        </p:nvCxnSpPr>
        <p:spPr>
          <a:xfrm flipH="1" flipV="1">
            <a:off x="4484598" y="1781175"/>
            <a:ext cx="11202" cy="39592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3841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28" grpId="0" animBg="1"/>
      <p:bldP spid="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A69D58-FD8D-428B-920D-B4CAC1CCB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073463"/>
          </a:xfrm>
        </p:spPr>
        <p:txBody>
          <a:bodyPr/>
          <a:lstStyle/>
          <a:p>
            <a:r>
              <a:rPr lang="de-DE" dirty="0"/>
              <a:t>Berechnung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id="{881F76EF-508E-48E2-AFC0-A27F36B887B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70965" y="1924493"/>
                <a:ext cx="9720073" cy="4395500"/>
              </a:xfrm>
            </p:spPr>
            <p:txBody>
              <a:bodyPr>
                <a:normAutofit/>
              </a:bodyPr>
              <a:lstStyle/>
              <a:p>
                <a:r>
                  <a:rPr lang="de-DE" dirty="0"/>
                  <a:t>f(x)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de-DE" b="0" i="1" smtClean="0">
                        <a:latin typeface="Cambria Math" panose="02040503050406030204" pitchFamily="18" charset="0"/>
                      </a:rPr>
                      <m:t>−2</m:t>
                    </m:r>
                    <m:sSup>
                      <m:sSup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de-DE" b="0" i="1" smtClean="0"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endParaRPr lang="de-DE" b="0" dirty="0"/>
              </a:p>
              <a:p>
                <a:r>
                  <a:rPr lang="de-DE" dirty="0"/>
                  <a:t>f(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de-DE" dirty="0"/>
                  <a:t>x)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(−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de-DE" i="1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de-DE" i="1">
                        <a:latin typeface="Cambria Math" panose="02040503050406030204" pitchFamily="18" charset="0"/>
                      </a:rPr>
                      <m:t>−2</m:t>
                    </m:r>
                    <m:r>
                      <a:rPr lang="de-DE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p>
                      <m:sSupPr>
                        <m:ctrlPr>
                          <a:rPr lang="de-DE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(−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de-DE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de-DE" i="1"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r>
                  <a:rPr lang="de-DE" dirty="0"/>
                  <a:t>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de-DE" i="1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de-DE" i="1">
                        <a:latin typeface="Cambria Math" panose="02040503050406030204" pitchFamily="18" charset="0"/>
                      </a:rPr>
                      <m:t>−2</m:t>
                    </m:r>
                    <m:sSup>
                      <m:sSup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de-DE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de-DE" i="1"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r>
                  <a:rPr lang="de-DE" dirty="0"/>
                  <a:t> = f(x) </a:t>
                </a:r>
              </a:p>
              <a:p>
                <a:r>
                  <a:rPr lang="de-DE" dirty="0"/>
                  <a:t>=&gt; achsensymmetrisch zur y-Achse</a:t>
                </a:r>
              </a:p>
              <a:p>
                <a:r>
                  <a:rPr lang="de-DE" dirty="0"/>
                  <a:t>f(x) = 2x³ + 4x</a:t>
                </a:r>
              </a:p>
              <a:p>
                <a:r>
                  <a:rPr lang="de-DE" dirty="0"/>
                  <a:t>f(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de-DE" dirty="0"/>
                  <a:t>x) = 2</a:t>
                </a:r>
                <a:r>
                  <a:rPr lang="de-DE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p>
                      <m:sSupPr>
                        <m:ctrlPr>
                          <a:rPr lang="de-DE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i="1">
                            <a:latin typeface="Cambria Math" panose="02040503050406030204" pitchFamily="18" charset="0"/>
                          </a:rPr>
                          <m:t>(−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de-DE" dirty="0"/>
                  <a:t> + 4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</m:oMath>
                </a14:m>
                <a:r>
                  <a:rPr lang="de-DE" dirty="0"/>
                  <a:t> (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de-DE" dirty="0"/>
                  <a:t>x) =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de-DE" dirty="0"/>
                  <a:t>2x³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de-DE" dirty="0"/>
                  <a:t> 4 =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de-DE" dirty="0"/>
                  <a:t>f(x)</a:t>
                </a:r>
              </a:p>
              <a:p>
                <a:r>
                  <a:rPr lang="de-DE" dirty="0"/>
                  <a:t>=&gt; punktsymmetrisch zum Nullpunkt</a:t>
                </a:r>
              </a:p>
              <a:p>
                <a:r>
                  <a:rPr lang="de-DE" dirty="0"/>
                  <a:t>f(x) = 2x² + 3x + 4</a:t>
                </a:r>
              </a:p>
              <a:p>
                <a:r>
                  <a:rPr lang="de-DE" dirty="0"/>
                  <a:t>f(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de-DE" dirty="0"/>
                  <a:t>x) =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p>
                      <m:sSup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i="1">
                            <a:latin typeface="Cambria Math" panose="02040503050406030204" pitchFamily="18" charset="0"/>
                          </a:rPr>
                          <m:t>(−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de-DE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de-DE" i="1"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r>
                  <a:rPr lang="de-DE" dirty="0"/>
                  <a:t>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</m:oMath>
                </a14:m>
                <a:r>
                  <a:rPr lang="de-DE" dirty="0"/>
                  <a:t> (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de-DE" dirty="0"/>
                  <a:t>x) +4 = 2x²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de-DE" dirty="0"/>
                  <a:t> 3x + 4</a:t>
                </a:r>
              </a:p>
              <a:p>
                <a:r>
                  <a:rPr lang="de-DE" dirty="0"/>
                  <a:t>=&gt; weder punkt- noch achsensymmetrisch</a:t>
                </a:r>
              </a:p>
            </p:txBody>
          </p:sp>
        </mc:Choice>
        <mc:Fallback xmlns=""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id="{881F76EF-508E-48E2-AFC0-A27F36B887B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70965" y="1924493"/>
                <a:ext cx="9720073" cy="4395500"/>
              </a:xfrm>
              <a:blipFill>
                <a:blip r:embed="rId2"/>
                <a:stretch>
                  <a:fillRect l="-313" t="-1664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hteck 3">
                <a:extLst>
                  <a:ext uri="{FF2B5EF4-FFF2-40B4-BE49-F238E27FC236}">
                    <a16:creationId xmlns:a16="http://schemas.microsoft.com/office/drawing/2014/main" id="{853F9371-9AC6-4862-B2A6-DF3DAEE27324}"/>
                  </a:ext>
                </a:extLst>
              </p:cNvPr>
              <p:cNvSpPr/>
              <p:nvPr/>
            </p:nvSpPr>
            <p:spPr>
              <a:xfrm>
                <a:off x="7070651" y="4993049"/>
                <a:ext cx="946297" cy="4401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de-DE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</m:oMath>
                </a14:m>
                <a:r>
                  <a:rPr lang="de-DE" dirty="0">
                    <a:solidFill>
                      <a:schemeClr val="tx1"/>
                    </a:solidFill>
                  </a:rPr>
                  <a:t> f(x)</a:t>
                </a:r>
              </a:p>
            </p:txBody>
          </p:sp>
        </mc:Choice>
        <mc:Fallback xmlns="">
          <p:sp>
            <p:nvSpPr>
              <p:cNvPr id="4" name="Rechteck 3">
                <a:extLst>
                  <a:ext uri="{FF2B5EF4-FFF2-40B4-BE49-F238E27FC236}">
                    <a16:creationId xmlns:a16="http://schemas.microsoft.com/office/drawing/2014/main" id="{853F9371-9AC6-4862-B2A6-DF3DAEE2732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0651" y="4993049"/>
                <a:ext cx="946297" cy="440188"/>
              </a:xfrm>
              <a:prstGeom prst="rect">
                <a:avLst/>
              </a:prstGeom>
              <a:blipFill>
                <a:blip r:embed="rId3"/>
                <a:stretch>
                  <a:fillRect b="-10667"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hteck 4">
                <a:extLst>
                  <a:ext uri="{FF2B5EF4-FFF2-40B4-BE49-F238E27FC236}">
                    <a16:creationId xmlns:a16="http://schemas.microsoft.com/office/drawing/2014/main" id="{F925AA9A-A8ED-43A7-91E5-5E704A87B932}"/>
                  </a:ext>
                </a:extLst>
              </p:cNvPr>
              <p:cNvSpPr/>
              <p:nvPr/>
            </p:nvSpPr>
            <p:spPr>
              <a:xfrm>
                <a:off x="7070651" y="5433237"/>
                <a:ext cx="1095154" cy="43593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r>
                      <a:rPr lang="de-DE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</m:oMath>
                </a14:m>
                <a:r>
                  <a:rPr lang="de-DE" dirty="0">
                    <a:solidFill>
                      <a:schemeClr val="tx1"/>
                    </a:solidFill>
                  </a:rPr>
                  <a:t> f(</a:t>
                </a:r>
                <a14:m>
                  <m:oMath xmlns:m="http://schemas.openxmlformats.org/officeDocument/2006/math">
                    <m:r>
                      <a:rPr lang="de-DE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de-DE" dirty="0">
                    <a:solidFill>
                      <a:schemeClr val="tx1"/>
                    </a:solidFill>
                  </a:rPr>
                  <a:t>x)</a:t>
                </a:r>
              </a:p>
            </p:txBody>
          </p:sp>
        </mc:Choice>
        <mc:Fallback xmlns="">
          <p:sp>
            <p:nvSpPr>
              <p:cNvPr id="5" name="Rechteck 4">
                <a:extLst>
                  <a:ext uri="{FF2B5EF4-FFF2-40B4-BE49-F238E27FC236}">
                    <a16:creationId xmlns:a16="http://schemas.microsoft.com/office/drawing/2014/main" id="{F925AA9A-A8ED-43A7-91E5-5E704A87B93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0651" y="5433237"/>
                <a:ext cx="1095154" cy="435935"/>
              </a:xfrm>
              <a:prstGeom prst="rect">
                <a:avLst/>
              </a:prstGeom>
              <a:blipFill>
                <a:blip r:embed="rId4"/>
                <a:stretch>
                  <a:fillRect b="-10667"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21D7A165-3D6D-4764-9DB0-02A9B908B5D1}"/>
              </a:ext>
            </a:extLst>
          </p:cNvPr>
          <p:cNvCxnSpPr>
            <a:cxnSpLocks/>
          </p:cNvCxnSpPr>
          <p:nvPr/>
        </p:nvCxnSpPr>
        <p:spPr>
          <a:xfrm flipV="1">
            <a:off x="6730409" y="5220586"/>
            <a:ext cx="329610" cy="2126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31C41F0B-9CA9-487C-89B5-A74B828B2677}"/>
              </a:ext>
            </a:extLst>
          </p:cNvPr>
          <p:cNvCxnSpPr/>
          <p:nvPr/>
        </p:nvCxnSpPr>
        <p:spPr>
          <a:xfrm>
            <a:off x="6741042" y="5433237"/>
            <a:ext cx="318977" cy="2551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3026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F283AA-2196-4C10-83B0-F197CEF6E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084096"/>
          </a:xfrm>
        </p:spPr>
        <p:txBody>
          <a:bodyPr/>
          <a:lstStyle/>
          <a:p>
            <a:r>
              <a:rPr lang="de-DE" dirty="0"/>
              <a:t>Monotonie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D27A0EB-CB22-4CB3-A049-B0361A34E1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89320" y="1605235"/>
            <a:ext cx="4754880" cy="4438030"/>
          </a:xfrm>
        </p:spPr>
        <p:txBody>
          <a:bodyPr/>
          <a:lstStyle/>
          <a:p>
            <a:r>
              <a:rPr lang="de-DE" dirty="0"/>
              <a:t>Die Funktion f(x) ist (streng) monoton steigend, wenn für alle x</a:t>
            </a:r>
            <a:r>
              <a:rPr lang="de-DE" sz="1400" dirty="0"/>
              <a:t>1</a:t>
            </a:r>
            <a:r>
              <a:rPr lang="de-DE" dirty="0"/>
              <a:t>&lt;x</a:t>
            </a:r>
            <a:r>
              <a:rPr lang="de-DE" sz="1400" dirty="0"/>
              <a:t>2</a:t>
            </a:r>
            <a:r>
              <a:rPr lang="de-DE" dirty="0"/>
              <a:t> gilt:</a:t>
            </a:r>
          </a:p>
          <a:p>
            <a:r>
              <a:rPr lang="de-DE" dirty="0"/>
              <a:t>f(x</a:t>
            </a:r>
            <a:r>
              <a:rPr lang="de-DE" sz="1400" dirty="0"/>
              <a:t>1</a:t>
            </a:r>
            <a:r>
              <a:rPr lang="de-DE" dirty="0"/>
              <a:t>) &lt; f(x</a:t>
            </a:r>
            <a:r>
              <a:rPr lang="de-DE" sz="1400" dirty="0"/>
              <a:t>2</a:t>
            </a:r>
            <a:r>
              <a:rPr lang="de-DE" dirty="0"/>
              <a:t>)</a:t>
            </a:r>
          </a:p>
          <a:p>
            <a:r>
              <a:rPr lang="de-DE" dirty="0"/>
              <a:t>Die Funktion f(x) ist (streng) monoton fallend, wenn für alle x</a:t>
            </a:r>
            <a:r>
              <a:rPr lang="de-DE" sz="1400" dirty="0"/>
              <a:t>1</a:t>
            </a:r>
            <a:r>
              <a:rPr lang="de-DE" dirty="0"/>
              <a:t>&lt;x</a:t>
            </a:r>
            <a:r>
              <a:rPr lang="de-DE" sz="1400" dirty="0"/>
              <a:t>2</a:t>
            </a:r>
            <a:r>
              <a:rPr lang="de-DE" dirty="0"/>
              <a:t> gilt:</a:t>
            </a:r>
          </a:p>
          <a:p>
            <a:r>
              <a:rPr lang="de-DE" dirty="0"/>
              <a:t>f(x</a:t>
            </a:r>
            <a:r>
              <a:rPr lang="de-DE" sz="1400" dirty="0"/>
              <a:t>1</a:t>
            </a:r>
            <a:r>
              <a:rPr lang="de-DE" dirty="0"/>
              <a:t>) &gt; f(x</a:t>
            </a:r>
            <a:r>
              <a:rPr lang="de-DE" sz="1400" dirty="0"/>
              <a:t>2</a:t>
            </a:r>
            <a:r>
              <a:rPr lang="de-DE" dirty="0"/>
              <a:t>)</a:t>
            </a:r>
          </a:p>
          <a:p>
            <a:endParaRPr lang="de-DE" dirty="0"/>
          </a:p>
        </p:txBody>
      </p:sp>
      <p:pic>
        <p:nvPicPr>
          <p:cNvPr id="10" name="Inhaltsplatzhalter 9">
            <a:extLst>
              <a:ext uri="{FF2B5EF4-FFF2-40B4-BE49-F238E27FC236}">
                <a16:creationId xmlns:a16="http://schemas.microsoft.com/office/drawing/2014/main" id="{1B0CE187-4238-4FEA-90D5-FF10DD76DB8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28" y="1837152"/>
            <a:ext cx="3939405" cy="4491500"/>
          </a:xfrm>
        </p:spPr>
      </p:pic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889B1476-4637-4CE8-AD7C-1CC54EE1D02F}"/>
              </a:ext>
            </a:extLst>
          </p:cNvPr>
          <p:cNvCxnSpPr/>
          <p:nvPr/>
        </p:nvCxnSpPr>
        <p:spPr>
          <a:xfrm flipV="1">
            <a:off x="3414532" y="5382228"/>
            <a:ext cx="555584" cy="8218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79CCA9F0-4E40-43EF-B23E-5FFC44098CB3}"/>
              </a:ext>
            </a:extLst>
          </p:cNvPr>
          <p:cNvCxnSpPr/>
          <p:nvPr/>
        </p:nvCxnSpPr>
        <p:spPr>
          <a:xfrm flipV="1">
            <a:off x="4104167" y="4082902"/>
            <a:ext cx="244549" cy="9037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70AC1141-E907-4C75-9DCA-A83753CC744F}"/>
              </a:ext>
            </a:extLst>
          </p:cNvPr>
          <p:cNvCxnSpPr/>
          <p:nvPr/>
        </p:nvCxnSpPr>
        <p:spPr>
          <a:xfrm flipV="1">
            <a:off x="4444409" y="2775098"/>
            <a:ext cx="202019" cy="9888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Gerade Verbindung mit Pfeil 17">
            <a:extLst>
              <a:ext uri="{FF2B5EF4-FFF2-40B4-BE49-F238E27FC236}">
                <a16:creationId xmlns:a16="http://schemas.microsoft.com/office/drawing/2014/main" id="{4BA56299-B2BC-4B70-BEE4-4B5A16A10A2C}"/>
              </a:ext>
            </a:extLst>
          </p:cNvPr>
          <p:cNvCxnSpPr>
            <a:cxnSpLocks/>
          </p:cNvCxnSpPr>
          <p:nvPr/>
        </p:nvCxnSpPr>
        <p:spPr>
          <a:xfrm>
            <a:off x="1286540" y="2360428"/>
            <a:ext cx="361507" cy="9781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Gerade Verbindung mit Pfeil 19">
            <a:extLst>
              <a:ext uri="{FF2B5EF4-FFF2-40B4-BE49-F238E27FC236}">
                <a16:creationId xmlns:a16="http://schemas.microsoft.com/office/drawing/2014/main" id="{04312E3C-C846-4EFE-B6B9-5CEC6B387C59}"/>
              </a:ext>
            </a:extLst>
          </p:cNvPr>
          <p:cNvCxnSpPr/>
          <p:nvPr/>
        </p:nvCxnSpPr>
        <p:spPr>
          <a:xfrm>
            <a:off x="1775637" y="3944679"/>
            <a:ext cx="297712" cy="9250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Gerade Verbindung mit Pfeil 21">
            <a:extLst>
              <a:ext uri="{FF2B5EF4-FFF2-40B4-BE49-F238E27FC236}">
                <a16:creationId xmlns:a16="http://schemas.microsoft.com/office/drawing/2014/main" id="{FD4082A6-18B6-48C2-A6E1-4EED8CDBA266}"/>
              </a:ext>
            </a:extLst>
          </p:cNvPr>
          <p:cNvCxnSpPr/>
          <p:nvPr/>
        </p:nvCxnSpPr>
        <p:spPr>
          <a:xfrm>
            <a:off x="2169042" y="5156791"/>
            <a:ext cx="606056" cy="10472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76" name="Freihand 75">
                <a:extLst>
                  <a:ext uri="{FF2B5EF4-FFF2-40B4-BE49-F238E27FC236}">
                    <a16:creationId xmlns:a16="http://schemas.microsoft.com/office/drawing/2014/main" id="{E7B9E07C-77B0-430C-B632-2427B3E82EB6}"/>
                  </a:ext>
                </a:extLst>
              </p14:cNvPr>
              <p14:cNvContentPartPr/>
              <p14:nvPr/>
            </p14:nvContentPartPr>
            <p14:xfrm>
              <a:off x="3561714" y="4263472"/>
              <a:ext cx="360" cy="148680"/>
            </p14:xfrm>
          </p:contentPart>
        </mc:Choice>
        <mc:Fallback>
          <p:pic>
            <p:nvPicPr>
              <p:cNvPr id="76" name="Freihand 75">
                <a:extLst>
                  <a:ext uri="{FF2B5EF4-FFF2-40B4-BE49-F238E27FC236}">
                    <a16:creationId xmlns:a16="http://schemas.microsoft.com/office/drawing/2014/main" id="{E7B9E07C-77B0-430C-B632-2427B3E82EB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508074" y="4155832"/>
                <a:ext cx="108000" cy="36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82" name="Freihand 81">
                <a:extLst>
                  <a:ext uri="{FF2B5EF4-FFF2-40B4-BE49-F238E27FC236}">
                    <a16:creationId xmlns:a16="http://schemas.microsoft.com/office/drawing/2014/main" id="{01153215-E583-4039-9CD4-D9752ADEB5C5}"/>
                  </a:ext>
                </a:extLst>
              </p14:cNvPr>
              <p14:cNvContentPartPr/>
              <p14:nvPr/>
            </p14:nvContentPartPr>
            <p14:xfrm>
              <a:off x="3846744" y="4351197"/>
              <a:ext cx="360" cy="84600"/>
            </p14:xfrm>
          </p:contentPart>
        </mc:Choice>
        <mc:Fallback>
          <p:pic>
            <p:nvPicPr>
              <p:cNvPr id="82" name="Freihand 81">
                <a:extLst>
                  <a:ext uri="{FF2B5EF4-FFF2-40B4-BE49-F238E27FC236}">
                    <a16:creationId xmlns:a16="http://schemas.microsoft.com/office/drawing/2014/main" id="{01153215-E583-4039-9CD4-D9752ADEB5C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792744" y="4243197"/>
                <a:ext cx="108000" cy="30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84" name="Freihand 83">
                <a:extLst>
                  <a:ext uri="{FF2B5EF4-FFF2-40B4-BE49-F238E27FC236}">
                    <a16:creationId xmlns:a16="http://schemas.microsoft.com/office/drawing/2014/main" id="{C1E03A68-534B-4CF7-A2B4-9D564135B6F9}"/>
                  </a:ext>
                </a:extLst>
              </p14:cNvPr>
              <p14:cNvContentPartPr/>
              <p14:nvPr/>
            </p14:nvContentPartPr>
            <p14:xfrm>
              <a:off x="3587122" y="5518072"/>
              <a:ext cx="360" cy="169200"/>
            </p14:xfrm>
          </p:contentPart>
        </mc:Choice>
        <mc:Fallback>
          <p:pic>
            <p:nvPicPr>
              <p:cNvPr id="84" name="Freihand 83">
                <a:extLst>
                  <a:ext uri="{FF2B5EF4-FFF2-40B4-BE49-F238E27FC236}">
                    <a16:creationId xmlns:a16="http://schemas.microsoft.com/office/drawing/2014/main" id="{C1E03A68-534B-4CF7-A2B4-9D564135B6F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533122" y="5410432"/>
                <a:ext cx="108000" cy="38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85" name="Freihand 84">
                <a:extLst>
                  <a:ext uri="{FF2B5EF4-FFF2-40B4-BE49-F238E27FC236}">
                    <a16:creationId xmlns:a16="http://schemas.microsoft.com/office/drawing/2014/main" id="{2A760FA9-897B-422C-AFEB-5CD175E5F715}"/>
                  </a:ext>
                </a:extLst>
              </p14:cNvPr>
              <p14:cNvContentPartPr/>
              <p14:nvPr/>
            </p14:nvContentPartPr>
            <p14:xfrm>
              <a:off x="3838194" y="4880152"/>
              <a:ext cx="360" cy="201240"/>
            </p14:xfrm>
          </p:contentPart>
        </mc:Choice>
        <mc:Fallback>
          <p:pic>
            <p:nvPicPr>
              <p:cNvPr id="85" name="Freihand 84">
                <a:extLst>
                  <a:ext uri="{FF2B5EF4-FFF2-40B4-BE49-F238E27FC236}">
                    <a16:creationId xmlns:a16="http://schemas.microsoft.com/office/drawing/2014/main" id="{2A760FA9-897B-422C-AFEB-5CD175E5F71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784194" y="4772512"/>
                <a:ext cx="108000" cy="41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87" name="Freihand 86">
                <a:extLst>
                  <a:ext uri="{FF2B5EF4-FFF2-40B4-BE49-F238E27FC236}">
                    <a16:creationId xmlns:a16="http://schemas.microsoft.com/office/drawing/2014/main" id="{7B69C230-0B08-4FDD-BC90-BCBE0169A37B}"/>
                  </a:ext>
                </a:extLst>
              </p14:cNvPr>
              <p14:cNvContentPartPr/>
              <p14:nvPr/>
            </p14:nvContentPartPr>
            <p14:xfrm>
              <a:off x="4412134" y="4205332"/>
              <a:ext cx="360" cy="147960"/>
            </p14:xfrm>
          </p:contentPart>
        </mc:Choice>
        <mc:Fallback>
          <p:pic>
            <p:nvPicPr>
              <p:cNvPr id="87" name="Freihand 86">
                <a:extLst>
                  <a:ext uri="{FF2B5EF4-FFF2-40B4-BE49-F238E27FC236}">
                    <a16:creationId xmlns:a16="http://schemas.microsoft.com/office/drawing/2014/main" id="{7B69C230-0B08-4FDD-BC90-BCBE0169A37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358134" y="4097332"/>
                <a:ext cx="108000" cy="363600"/>
              </a:xfrm>
              <a:prstGeom prst="rect">
                <a:avLst/>
              </a:prstGeom>
            </p:spPr>
          </p:pic>
        </mc:Fallback>
      </mc:AlternateContent>
      <p:cxnSp>
        <p:nvCxnSpPr>
          <p:cNvPr id="90" name="Gerader Verbinder 89">
            <a:extLst>
              <a:ext uri="{FF2B5EF4-FFF2-40B4-BE49-F238E27FC236}">
                <a16:creationId xmlns:a16="http://schemas.microsoft.com/office/drawing/2014/main" id="{80809A14-D0C7-49A7-B6FA-E0D654DB2D3A}"/>
              </a:ext>
            </a:extLst>
          </p:cNvPr>
          <p:cNvCxnSpPr>
            <a:cxnSpLocks/>
          </p:cNvCxnSpPr>
          <p:nvPr/>
        </p:nvCxnSpPr>
        <p:spPr>
          <a:xfrm>
            <a:off x="3556742" y="4344329"/>
            <a:ext cx="32940" cy="125834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Gerader Verbinder 91">
            <a:extLst>
              <a:ext uri="{FF2B5EF4-FFF2-40B4-BE49-F238E27FC236}">
                <a16:creationId xmlns:a16="http://schemas.microsoft.com/office/drawing/2014/main" id="{70DCAF70-CBF8-4FC4-A425-A66EA3BBCF73}"/>
              </a:ext>
            </a:extLst>
          </p:cNvPr>
          <p:cNvCxnSpPr>
            <a:cxnSpLocks/>
          </p:cNvCxnSpPr>
          <p:nvPr/>
        </p:nvCxnSpPr>
        <p:spPr>
          <a:xfrm>
            <a:off x="3838194" y="4534786"/>
            <a:ext cx="0" cy="44598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Gerader Verbinder 93">
            <a:extLst>
              <a:ext uri="{FF2B5EF4-FFF2-40B4-BE49-F238E27FC236}">
                <a16:creationId xmlns:a16="http://schemas.microsoft.com/office/drawing/2014/main" id="{84945CD1-88E7-4889-BFD7-3661DACA798C}"/>
              </a:ext>
            </a:extLst>
          </p:cNvPr>
          <p:cNvCxnSpPr/>
          <p:nvPr/>
        </p:nvCxnSpPr>
        <p:spPr>
          <a:xfrm flipV="1">
            <a:off x="4412134" y="2849525"/>
            <a:ext cx="0" cy="150376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95" name="Freihand 94">
                <a:extLst>
                  <a:ext uri="{FF2B5EF4-FFF2-40B4-BE49-F238E27FC236}">
                    <a16:creationId xmlns:a16="http://schemas.microsoft.com/office/drawing/2014/main" id="{BF9A22F4-F262-4D6A-90F4-F76C71D19AFF}"/>
                  </a:ext>
                </a:extLst>
              </p14:cNvPr>
              <p14:cNvContentPartPr/>
              <p14:nvPr/>
            </p14:nvContentPartPr>
            <p14:xfrm>
              <a:off x="4401594" y="2849392"/>
              <a:ext cx="360" cy="360"/>
            </p14:xfrm>
          </p:contentPart>
        </mc:Choice>
        <mc:Fallback>
          <p:pic>
            <p:nvPicPr>
              <p:cNvPr id="95" name="Freihand 94">
                <a:extLst>
                  <a:ext uri="{FF2B5EF4-FFF2-40B4-BE49-F238E27FC236}">
                    <a16:creationId xmlns:a16="http://schemas.microsoft.com/office/drawing/2014/main" id="{BF9A22F4-F262-4D6A-90F4-F76C71D19AFF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347954" y="2741392"/>
                <a:ext cx="108000" cy="216000"/>
              </a:xfrm>
              <a:prstGeom prst="rect">
                <a:avLst/>
              </a:prstGeom>
            </p:spPr>
          </p:pic>
        </mc:Fallback>
      </mc:AlternateContent>
      <p:sp>
        <p:nvSpPr>
          <p:cNvPr id="97" name="Rechteck 96">
            <a:extLst>
              <a:ext uri="{FF2B5EF4-FFF2-40B4-BE49-F238E27FC236}">
                <a16:creationId xmlns:a16="http://schemas.microsoft.com/office/drawing/2014/main" id="{516008D0-F594-4A86-AD10-FC0B506378E2}"/>
              </a:ext>
            </a:extLst>
          </p:cNvPr>
          <p:cNvSpPr/>
          <p:nvPr/>
        </p:nvSpPr>
        <p:spPr>
          <a:xfrm>
            <a:off x="3414532" y="3944679"/>
            <a:ext cx="360244" cy="3313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</a:rPr>
              <a:t>x</a:t>
            </a:r>
            <a:r>
              <a:rPr lang="de-DE" sz="1050" dirty="0">
                <a:solidFill>
                  <a:schemeClr val="tx1"/>
                </a:solidFill>
              </a:rPr>
              <a:t>1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98" name="Rechteck 97">
            <a:extLst>
              <a:ext uri="{FF2B5EF4-FFF2-40B4-BE49-F238E27FC236}">
                <a16:creationId xmlns:a16="http://schemas.microsoft.com/office/drawing/2014/main" id="{1B5D975C-412C-45C2-92E2-0584D7D7A5FC}"/>
              </a:ext>
            </a:extLst>
          </p:cNvPr>
          <p:cNvSpPr/>
          <p:nvPr/>
        </p:nvSpPr>
        <p:spPr>
          <a:xfrm>
            <a:off x="3709256" y="3944678"/>
            <a:ext cx="394552" cy="3313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</a:rPr>
              <a:t>x</a:t>
            </a:r>
            <a:r>
              <a:rPr lang="de-DE" sz="1100" dirty="0">
                <a:solidFill>
                  <a:schemeClr val="tx1"/>
                </a:solidFill>
              </a:rPr>
              <a:t>2</a:t>
            </a:r>
            <a:endParaRPr lang="de-DE" sz="1400" dirty="0">
              <a:solidFill>
                <a:schemeClr val="tx1"/>
              </a:solidFill>
            </a:endParaRPr>
          </a:p>
        </p:txBody>
      </p:sp>
      <p:sp>
        <p:nvSpPr>
          <p:cNvPr id="99" name="Rechteck 98">
            <a:extLst>
              <a:ext uri="{FF2B5EF4-FFF2-40B4-BE49-F238E27FC236}">
                <a16:creationId xmlns:a16="http://schemas.microsoft.com/office/drawing/2014/main" id="{EF6BD3E8-441F-495D-B654-13EB3F406D5F}"/>
              </a:ext>
            </a:extLst>
          </p:cNvPr>
          <p:cNvSpPr/>
          <p:nvPr/>
        </p:nvSpPr>
        <p:spPr>
          <a:xfrm>
            <a:off x="2775098" y="5456028"/>
            <a:ext cx="639434" cy="3387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f(x</a:t>
            </a:r>
            <a:r>
              <a:rPr lang="de-DE" sz="1200" dirty="0">
                <a:solidFill>
                  <a:schemeClr val="tx1"/>
                </a:solidFill>
              </a:rPr>
              <a:t>1</a:t>
            </a:r>
            <a:r>
              <a:rPr lang="de-DE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100" name="Rechteck 99">
            <a:extLst>
              <a:ext uri="{FF2B5EF4-FFF2-40B4-BE49-F238E27FC236}">
                <a16:creationId xmlns:a16="http://schemas.microsoft.com/office/drawing/2014/main" id="{76AC57B5-EDFD-4DA0-A816-A926E574290E}"/>
              </a:ext>
            </a:extLst>
          </p:cNvPr>
          <p:cNvSpPr/>
          <p:nvPr/>
        </p:nvSpPr>
        <p:spPr>
          <a:xfrm>
            <a:off x="3970116" y="4957279"/>
            <a:ext cx="676312" cy="4083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f(x</a:t>
            </a:r>
            <a:r>
              <a:rPr lang="de-DE" sz="1200" dirty="0">
                <a:solidFill>
                  <a:schemeClr val="tx1"/>
                </a:solidFill>
              </a:rPr>
              <a:t>2</a:t>
            </a:r>
            <a:r>
              <a:rPr lang="de-DE" dirty="0">
                <a:solidFill>
                  <a:schemeClr val="tx1"/>
                </a:solidFill>
              </a:rPr>
              <a:t>)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01" name="Freihand 100">
                <a:extLst>
                  <a:ext uri="{FF2B5EF4-FFF2-40B4-BE49-F238E27FC236}">
                    <a16:creationId xmlns:a16="http://schemas.microsoft.com/office/drawing/2014/main" id="{0EFDE917-6F0E-4935-A8CC-57301DBF8EE6}"/>
                  </a:ext>
                </a:extLst>
              </p14:cNvPr>
              <p14:cNvContentPartPr/>
              <p14:nvPr/>
            </p14:nvContentPartPr>
            <p14:xfrm>
              <a:off x="2381634" y="4305952"/>
              <a:ext cx="360" cy="105480"/>
            </p14:xfrm>
          </p:contentPart>
        </mc:Choice>
        <mc:Fallback>
          <p:pic>
            <p:nvPicPr>
              <p:cNvPr id="101" name="Freihand 100">
                <a:extLst>
                  <a:ext uri="{FF2B5EF4-FFF2-40B4-BE49-F238E27FC236}">
                    <a16:creationId xmlns:a16="http://schemas.microsoft.com/office/drawing/2014/main" id="{0EFDE917-6F0E-4935-A8CC-57301DBF8EE6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327634" y="4198312"/>
                <a:ext cx="108000" cy="32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02" name="Freihand 101">
                <a:extLst>
                  <a:ext uri="{FF2B5EF4-FFF2-40B4-BE49-F238E27FC236}">
                    <a16:creationId xmlns:a16="http://schemas.microsoft.com/office/drawing/2014/main" id="{6EF4A649-9F0E-436D-ABAC-204EF6971169}"/>
                  </a:ext>
                </a:extLst>
              </p14:cNvPr>
              <p14:cNvContentPartPr/>
              <p14:nvPr/>
            </p14:nvContentPartPr>
            <p14:xfrm>
              <a:off x="1584234" y="4252672"/>
              <a:ext cx="360" cy="94680"/>
            </p14:xfrm>
          </p:contentPart>
        </mc:Choice>
        <mc:Fallback>
          <p:pic>
            <p:nvPicPr>
              <p:cNvPr id="102" name="Freihand 101">
                <a:extLst>
                  <a:ext uri="{FF2B5EF4-FFF2-40B4-BE49-F238E27FC236}">
                    <a16:creationId xmlns:a16="http://schemas.microsoft.com/office/drawing/2014/main" id="{6EF4A649-9F0E-436D-ABAC-204EF6971169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530234" y="4145032"/>
                <a:ext cx="108000" cy="31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05" name="Freihand 104">
                <a:extLst>
                  <a:ext uri="{FF2B5EF4-FFF2-40B4-BE49-F238E27FC236}">
                    <a16:creationId xmlns:a16="http://schemas.microsoft.com/office/drawing/2014/main" id="{72A361FE-066C-4DA9-9A1F-A42ECFA9880D}"/>
                  </a:ext>
                </a:extLst>
              </p14:cNvPr>
              <p14:cNvContentPartPr/>
              <p14:nvPr/>
            </p14:nvContentPartPr>
            <p14:xfrm>
              <a:off x="1881954" y="4254472"/>
              <a:ext cx="360" cy="103680"/>
            </p14:xfrm>
          </p:contentPart>
        </mc:Choice>
        <mc:Fallback>
          <p:pic>
            <p:nvPicPr>
              <p:cNvPr id="105" name="Freihand 104">
                <a:extLst>
                  <a:ext uri="{FF2B5EF4-FFF2-40B4-BE49-F238E27FC236}">
                    <a16:creationId xmlns:a16="http://schemas.microsoft.com/office/drawing/2014/main" id="{72A361FE-066C-4DA9-9A1F-A42ECFA9880D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827954" y="4146832"/>
                <a:ext cx="108000" cy="31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06" name="Freihand 105">
                <a:extLst>
                  <a:ext uri="{FF2B5EF4-FFF2-40B4-BE49-F238E27FC236}">
                    <a16:creationId xmlns:a16="http://schemas.microsoft.com/office/drawing/2014/main" id="{FF858A68-2F4A-4476-9434-53CEA83D6BA2}"/>
                  </a:ext>
                </a:extLst>
              </p14:cNvPr>
              <p14:cNvContentPartPr/>
              <p14:nvPr/>
            </p14:nvContentPartPr>
            <p14:xfrm>
              <a:off x="1573434" y="2030752"/>
              <a:ext cx="360" cy="169560"/>
            </p14:xfrm>
          </p:contentPart>
        </mc:Choice>
        <mc:Fallback>
          <p:pic>
            <p:nvPicPr>
              <p:cNvPr id="106" name="Freihand 105">
                <a:extLst>
                  <a:ext uri="{FF2B5EF4-FFF2-40B4-BE49-F238E27FC236}">
                    <a16:creationId xmlns:a16="http://schemas.microsoft.com/office/drawing/2014/main" id="{FF858A68-2F4A-4476-9434-53CEA83D6BA2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519794" y="1922752"/>
                <a:ext cx="108000" cy="38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107" name="Freihand 106">
                <a:extLst>
                  <a:ext uri="{FF2B5EF4-FFF2-40B4-BE49-F238E27FC236}">
                    <a16:creationId xmlns:a16="http://schemas.microsoft.com/office/drawing/2014/main" id="{21F797BF-DA8C-4A12-AAD6-04CC8ADFF903}"/>
                  </a:ext>
                </a:extLst>
              </p14:cNvPr>
              <p14:cNvContentPartPr/>
              <p14:nvPr/>
            </p14:nvContentPartPr>
            <p14:xfrm>
              <a:off x="2381634" y="5156632"/>
              <a:ext cx="6840" cy="130680"/>
            </p14:xfrm>
          </p:contentPart>
        </mc:Choice>
        <mc:Fallback>
          <p:pic>
            <p:nvPicPr>
              <p:cNvPr id="107" name="Freihand 106">
                <a:extLst>
                  <a:ext uri="{FF2B5EF4-FFF2-40B4-BE49-F238E27FC236}">
                    <a16:creationId xmlns:a16="http://schemas.microsoft.com/office/drawing/2014/main" id="{21F797BF-DA8C-4A12-AAD6-04CC8ADFF903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327634" y="5048632"/>
                <a:ext cx="114480" cy="34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108" name="Freihand 107">
                <a:extLst>
                  <a:ext uri="{FF2B5EF4-FFF2-40B4-BE49-F238E27FC236}">
                    <a16:creationId xmlns:a16="http://schemas.microsoft.com/office/drawing/2014/main" id="{39CC5E3A-D3D5-4B62-8F7F-CADD65DE6506}"/>
                  </a:ext>
                </a:extLst>
              </p14:cNvPr>
              <p14:cNvContentPartPr/>
              <p14:nvPr/>
            </p14:nvContentPartPr>
            <p14:xfrm>
              <a:off x="1881494" y="3338623"/>
              <a:ext cx="360" cy="211680"/>
            </p14:xfrm>
          </p:contentPart>
        </mc:Choice>
        <mc:Fallback>
          <p:pic>
            <p:nvPicPr>
              <p:cNvPr id="108" name="Freihand 107">
                <a:extLst>
                  <a:ext uri="{FF2B5EF4-FFF2-40B4-BE49-F238E27FC236}">
                    <a16:creationId xmlns:a16="http://schemas.microsoft.com/office/drawing/2014/main" id="{39CC5E3A-D3D5-4B62-8F7F-CADD65DE6506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827854" y="3230983"/>
                <a:ext cx="108000" cy="427320"/>
              </a:xfrm>
              <a:prstGeom prst="rect">
                <a:avLst/>
              </a:prstGeom>
            </p:spPr>
          </p:pic>
        </mc:Fallback>
      </mc:AlternateContent>
      <p:cxnSp>
        <p:nvCxnSpPr>
          <p:cNvPr id="110" name="Gerader Verbinder 109">
            <a:extLst>
              <a:ext uri="{FF2B5EF4-FFF2-40B4-BE49-F238E27FC236}">
                <a16:creationId xmlns:a16="http://schemas.microsoft.com/office/drawing/2014/main" id="{7BF6907E-AB74-4123-A152-6B90B8ADDDD3}"/>
              </a:ext>
            </a:extLst>
          </p:cNvPr>
          <p:cNvCxnSpPr>
            <a:cxnSpLocks/>
          </p:cNvCxnSpPr>
          <p:nvPr/>
        </p:nvCxnSpPr>
        <p:spPr>
          <a:xfrm flipV="1">
            <a:off x="1871313" y="3540642"/>
            <a:ext cx="0" cy="81751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Gerader Verbinder 112">
            <a:extLst>
              <a:ext uri="{FF2B5EF4-FFF2-40B4-BE49-F238E27FC236}">
                <a16:creationId xmlns:a16="http://schemas.microsoft.com/office/drawing/2014/main" id="{00B619FC-65E8-4F6D-8B09-560C7524C1B7}"/>
              </a:ext>
            </a:extLst>
          </p:cNvPr>
          <p:cNvCxnSpPr>
            <a:cxnSpLocks/>
          </p:cNvCxnSpPr>
          <p:nvPr/>
        </p:nvCxnSpPr>
        <p:spPr>
          <a:xfrm>
            <a:off x="2381634" y="4400632"/>
            <a:ext cx="6840" cy="96503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9786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10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3CEADE-EA2E-4D43-9E07-E565A6868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298136"/>
            <a:ext cx="9720072" cy="733221"/>
          </a:xfrm>
        </p:spPr>
        <p:txBody>
          <a:bodyPr>
            <a:normAutofit/>
          </a:bodyPr>
          <a:lstStyle/>
          <a:p>
            <a:r>
              <a:rPr lang="de-DE" dirty="0"/>
              <a:t>Limes oder Verhalten im Unendlichen</a:t>
            </a:r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FECB6C93-7E1F-479A-8CB4-5569AB0775B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431" y="1530350"/>
            <a:ext cx="3711575" cy="4778375"/>
          </a:xfr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Inhaltsplatzhalter 3">
                <a:extLst>
                  <a:ext uri="{FF2B5EF4-FFF2-40B4-BE49-F238E27FC236}">
                    <a16:creationId xmlns:a16="http://schemas.microsoft.com/office/drawing/2014/main" id="{D287D877-1206-4193-8B28-130F08763A74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5989320" y="1530350"/>
                <a:ext cx="4754880" cy="4779010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de-DE" dirty="0"/>
                  <a:t>Wie verläuft der Graph, wenn die x-Werte immer </a:t>
                </a:r>
                <a:r>
                  <a:rPr lang="de-DE" dirty="0">
                    <a:solidFill>
                      <a:srgbClr val="FFC000"/>
                    </a:solidFill>
                  </a:rPr>
                  <a:t>größer</a:t>
                </a:r>
                <a:r>
                  <a:rPr lang="de-DE" dirty="0"/>
                  <a:t> werden?</a:t>
                </a:r>
              </a:p>
              <a:p>
                <a:r>
                  <a:rPr lang="de-DE" dirty="0"/>
                  <a:t>Wenn die x-Werte immer größer werden, so werden auch die y-Werte immer größer und der Graph steigt immer höher. Es gibt keine Grenze.</a:t>
                </a:r>
                <a:endParaRPr lang="de-DE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de-DE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de-DE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a:rPr lang="de-DE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𝒍𝒊𝒎</m:t>
                            </m:r>
                          </m:e>
                          <m:lim>
                            <m:r>
                              <a:rPr lang="de-DE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  <m:r>
                              <a:rPr lang="de-DE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r>
                          <a:rPr lang="de-DE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  <m:r>
                          <a:rPr lang="de-DE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de-DE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de-DE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  <m:r>
                      <a:rPr lang="de-DE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de-DE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∞</m:t>
                    </m:r>
                  </m:oMath>
                </a14:m>
                <a:endParaRPr lang="de-DE" b="1" dirty="0">
                  <a:solidFill>
                    <a:srgbClr val="FF0000"/>
                  </a:solidFill>
                </a:endParaRPr>
              </a:p>
              <a:p>
                <a:r>
                  <a:rPr lang="de-DE" dirty="0"/>
                  <a:t>Wie verläuft der Graph, wenn die x-Werte immer </a:t>
                </a:r>
                <a:r>
                  <a:rPr lang="de-DE" dirty="0">
                    <a:solidFill>
                      <a:srgbClr val="D60093"/>
                    </a:solidFill>
                  </a:rPr>
                  <a:t>kleiner</a:t>
                </a:r>
                <a:r>
                  <a:rPr lang="de-DE" dirty="0"/>
                  <a:t> werden?</a:t>
                </a:r>
              </a:p>
              <a:p>
                <a:r>
                  <a:rPr lang="de-DE" dirty="0"/>
                  <a:t>Wenn die x-Werte immer kleiner werden, so werden die y-Werte immer größer und der Graph steigt immer höher. Es gibt keine Grenze.</a:t>
                </a:r>
                <a:endParaRPr lang="de-DE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de-DE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de-DE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a:rPr lang="de-DE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𝒍𝒊𝒎</m:t>
                            </m:r>
                          </m:e>
                          <m:lim>
                            <m:r>
                              <a:rPr lang="de-DE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  <m:r>
                              <a:rPr lang="de-DE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→</m:t>
                            </m:r>
                            <m:r>
                              <a:rPr lang="de-DE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de-DE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∞</m:t>
                            </m:r>
                          </m:lim>
                        </m:limLow>
                      </m:fName>
                      <m:e>
                        <m:r>
                          <a:rPr lang="de-DE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  <m:r>
                          <a:rPr lang="de-DE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de-DE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de-DE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  <m:r>
                      <a:rPr lang="de-DE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de-DE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∞</m:t>
                    </m:r>
                  </m:oMath>
                </a14:m>
                <a:endParaRPr lang="de-DE" b="1" dirty="0">
                  <a:solidFill>
                    <a:srgbClr val="FF0000"/>
                  </a:solidFill>
                </a:endParaRPr>
              </a:p>
              <a:p>
                <a:endParaRPr lang="de-DE" dirty="0"/>
              </a:p>
            </p:txBody>
          </p:sp>
        </mc:Choice>
        <mc:Fallback>
          <p:sp>
            <p:nvSpPr>
              <p:cNvPr id="4" name="Inhaltsplatzhalter 3">
                <a:extLst>
                  <a:ext uri="{FF2B5EF4-FFF2-40B4-BE49-F238E27FC236}">
                    <a16:creationId xmlns:a16="http://schemas.microsoft.com/office/drawing/2014/main" id="{D287D877-1206-4193-8B28-130F08763A7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5989320" y="1530350"/>
                <a:ext cx="4754880" cy="4779010"/>
              </a:xfrm>
              <a:blipFill>
                <a:blip r:embed="rId3"/>
                <a:stretch>
                  <a:fillRect l="-385" t="-1786" r="-1667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7" name="Freihand 6">
                <a:extLst>
                  <a:ext uri="{FF2B5EF4-FFF2-40B4-BE49-F238E27FC236}">
                    <a16:creationId xmlns:a16="http://schemas.microsoft.com/office/drawing/2014/main" id="{E6559863-7979-427E-A8EF-5793133FD83A}"/>
                  </a:ext>
                </a:extLst>
              </p14:cNvPr>
              <p14:cNvContentPartPr/>
              <p14:nvPr/>
            </p14:nvContentPartPr>
            <p14:xfrm>
              <a:off x="3900586" y="5636798"/>
              <a:ext cx="360" cy="360"/>
            </p14:xfrm>
          </p:contentPart>
        </mc:Choice>
        <mc:Fallback>
          <p:pic>
            <p:nvPicPr>
              <p:cNvPr id="7" name="Freihand 6">
                <a:extLst>
                  <a:ext uri="{FF2B5EF4-FFF2-40B4-BE49-F238E27FC236}">
                    <a16:creationId xmlns:a16="http://schemas.microsoft.com/office/drawing/2014/main" id="{E6559863-7979-427E-A8EF-5793133FD83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846586" y="5528798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8" name="Freihand 7">
                <a:extLst>
                  <a:ext uri="{FF2B5EF4-FFF2-40B4-BE49-F238E27FC236}">
                    <a16:creationId xmlns:a16="http://schemas.microsoft.com/office/drawing/2014/main" id="{E717B189-982E-4907-B4FC-6F10C25CC0E8}"/>
                  </a:ext>
                </a:extLst>
              </p14:cNvPr>
              <p14:cNvContentPartPr/>
              <p14:nvPr/>
            </p14:nvContentPartPr>
            <p14:xfrm>
              <a:off x="4220874" y="4826872"/>
              <a:ext cx="360" cy="360"/>
            </p14:xfrm>
          </p:contentPart>
        </mc:Choice>
        <mc:Fallback>
          <p:pic>
            <p:nvPicPr>
              <p:cNvPr id="8" name="Freihand 7">
                <a:extLst>
                  <a:ext uri="{FF2B5EF4-FFF2-40B4-BE49-F238E27FC236}">
                    <a16:creationId xmlns:a16="http://schemas.microsoft.com/office/drawing/2014/main" id="{E717B189-982E-4907-B4FC-6F10C25CC0E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167234" y="4719232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9" name="Freihand 8">
                <a:extLst>
                  <a:ext uri="{FF2B5EF4-FFF2-40B4-BE49-F238E27FC236}">
                    <a16:creationId xmlns:a16="http://schemas.microsoft.com/office/drawing/2014/main" id="{C41C6077-3708-403B-8B9E-6F56F08404AB}"/>
                  </a:ext>
                </a:extLst>
              </p14:cNvPr>
              <p14:cNvContentPartPr/>
              <p14:nvPr/>
            </p14:nvContentPartPr>
            <p14:xfrm>
              <a:off x="4454874" y="3923272"/>
              <a:ext cx="360" cy="360"/>
            </p14:xfrm>
          </p:contentPart>
        </mc:Choice>
        <mc:Fallback>
          <p:pic>
            <p:nvPicPr>
              <p:cNvPr id="9" name="Freihand 8">
                <a:extLst>
                  <a:ext uri="{FF2B5EF4-FFF2-40B4-BE49-F238E27FC236}">
                    <a16:creationId xmlns:a16="http://schemas.microsoft.com/office/drawing/2014/main" id="{C41C6077-3708-403B-8B9E-6F56F08404A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400874" y="3815272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0" name="Freihand 9">
                <a:extLst>
                  <a:ext uri="{FF2B5EF4-FFF2-40B4-BE49-F238E27FC236}">
                    <a16:creationId xmlns:a16="http://schemas.microsoft.com/office/drawing/2014/main" id="{0AE0B2DE-EF0D-4742-83D3-16CABCC4C561}"/>
                  </a:ext>
                </a:extLst>
              </p14:cNvPr>
              <p14:cNvContentPartPr/>
              <p14:nvPr/>
            </p14:nvContentPartPr>
            <p14:xfrm>
              <a:off x="4603554" y="3232072"/>
              <a:ext cx="360" cy="360"/>
            </p14:xfrm>
          </p:contentPart>
        </mc:Choice>
        <mc:Fallback>
          <p:pic>
            <p:nvPicPr>
              <p:cNvPr id="10" name="Freihand 9">
                <a:extLst>
                  <a:ext uri="{FF2B5EF4-FFF2-40B4-BE49-F238E27FC236}">
                    <a16:creationId xmlns:a16="http://schemas.microsoft.com/office/drawing/2014/main" id="{0AE0B2DE-EF0D-4742-83D3-16CABCC4C56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549914" y="3124432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1" name="Freihand 10">
                <a:extLst>
                  <a:ext uri="{FF2B5EF4-FFF2-40B4-BE49-F238E27FC236}">
                    <a16:creationId xmlns:a16="http://schemas.microsoft.com/office/drawing/2014/main" id="{00333E35-CFC8-4D68-92D1-FA479AA77E02}"/>
                  </a:ext>
                </a:extLst>
              </p14:cNvPr>
              <p14:cNvContentPartPr/>
              <p14:nvPr/>
            </p14:nvContentPartPr>
            <p14:xfrm>
              <a:off x="4731354" y="2487952"/>
              <a:ext cx="360" cy="360"/>
            </p14:xfrm>
          </p:contentPart>
        </mc:Choice>
        <mc:Fallback>
          <p:pic>
            <p:nvPicPr>
              <p:cNvPr id="11" name="Freihand 10">
                <a:extLst>
                  <a:ext uri="{FF2B5EF4-FFF2-40B4-BE49-F238E27FC236}">
                    <a16:creationId xmlns:a16="http://schemas.microsoft.com/office/drawing/2014/main" id="{00333E35-CFC8-4D68-92D1-FA479AA77E0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677354" y="2379952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2" name="Freihand 11">
                <a:extLst>
                  <a:ext uri="{FF2B5EF4-FFF2-40B4-BE49-F238E27FC236}">
                    <a16:creationId xmlns:a16="http://schemas.microsoft.com/office/drawing/2014/main" id="{1DD689A1-02B2-498C-8D80-3FFB7577816C}"/>
                  </a:ext>
                </a:extLst>
              </p14:cNvPr>
              <p14:cNvContentPartPr/>
              <p14:nvPr/>
            </p14:nvContentPartPr>
            <p14:xfrm>
              <a:off x="4848354" y="1775512"/>
              <a:ext cx="360" cy="360"/>
            </p14:xfrm>
          </p:contentPart>
        </mc:Choice>
        <mc:Fallback>
          <p:pic>
            <p:nvPicPr>
              <p:cNvPr id="12" name="Freihand 11">
                <a:extLst>
                  <a:ext uri="{FF2B5EF4-FFF2-40B4-BE49-F238E27FC236}">
                    <a16:creationId xmlns:a16="http://schemas.microsoft.com/office/drawing/2014/main" id="{1DD689A1-02B2-498C-8D80-3FFB7577816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94354" y="1667512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3" name="Freihand 12">
                <a:extLst>
                  <a:ext uri="{FF2B5EF4-FFF2-40B4-BE49-F238E27FC236}">
                    <a16:creationId xmlns:a16="http://schemas.microsoft.com/office/drawing/2014/main" id="{CD760DAB-F8B3-47F6-BEBD-7AAAF5CB479D}"/>
                  </a:ext>
                </a:extLst>
              </p14:cNvPr>
              <p14:cNvContentPartPr/>
              <p14:nvPr/>
            </p14:nvContentPartPr>
            <p14:xfrm>
              <a:off x="3136554" y="5826592"/>
              <a:ext cx="360" cy="360"/>
            </p14:xfrm>
          </p:contentPart>
        </mc:Choice>
        <mc:Fallback>
          <p:pic>
            <p:nvPicPr>
              <p:cNvPr id="13" name="Freihand 12">
                <a:extLst>
                  <a:ext uri="{FF2B5EF4-FFF2-40B4-BE49-F238E27FC236}">
                    <a16:creationId xmlns:a16="http://schemas.microsoft.com/office/drawing/2014/main" id="{CD760DAB-F8B3-47F6-BEBD-7AAAF5CB479D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082554" y="5718592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4" name="Freihand 13">
                <a:extLst>
                  <a:ext uri="{FF2B5EF4-FFF2-40B4-BE49-F238E27FC236}">
                    <a16:creationId xmlns:a16="http://schemas.microsoft.com/office/drawing/2014/main" id="{86740F5E-2168-447C-AB92-EE0AC10E9BB9}"/>
                  </a:ext>
                </a:extLst>
              </p14:cNvPr>
              <p14:cNvContentPartPr/>
              <p14:nvPr/>
            </p14:nvContentPartPr>
            <p14:xfrm>
              <a:off x="2860074" y="5305312"/>
              <a:ext cx="360" cy="360"/>
            </p14:xfrm>
          </p:contentPart>
        </mc:Choice>
        <mc:Fallback>
          <p:pic>
            <p:nvPicPr>
              <p:cNvPr id="14" name="Freihand 13">
                <a:extLst>
                  <a:ext uri="{FF2B5EF4-FFF2-40B4-BE49-F238E27FC236}">
                    <a16:creationId xmlns:a16="http://schemas.microsoft.com/office/drawing/2014/main" id="{86740F5E-2168-447C-AB92-EE0AC10E9BB9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806074" y="5197672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5" name="Freihand 14">
                <a:extLst>
                  <a:ext uri="{FF2B5EF4-FFF2-40B4-BE49-F238E27FC236}">
                    <a16:creationId xmlns:a16="http://schemas.microsoft.com/office/drawing/2014/main" id="{B6015319-A7E0-427E-99CC-D22F638687CD}"/>
                  </a:ext>
                </a:extLst>
              </p14:cNvPr>
              <p14:cNvContentPartPr/>
              <p14:nvPr/>
            </p14:nvContentPartPr>
            <p14:xfrm>
              <a:off x="2615274" y="4582432"/>
              <a:ext cx="360" cy="360"/>
            </p14:xfrm>
          </p:contentPart>
        </mc:Choice>
        <mc:Fallback>
          <p:pic>
            <p:nvPicPr>
              <p:cNvPr id="15" name="Freihand 14">
                <a:extLst>
                  <a:ext uri="{FF2B5EF4-FFF2-40B4-BE49-F238E27FC236}">
                    <a16:creationId xmlns:a16="http://schemas.microsoft.com/office/drawing/2014/main" id="{B6015319-A7E0-427E-99CC-D22F638687CD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561634" y="4474792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6" name="Freihand 15">
                <a:extLst>
                  <a:ext uri="{FF2B5EF4-FFF2-40B4-BE49-F238E27FC236}">
                    <a16:creationId xmlns:a16="http://schemas.microsoft.com/office/drawing/2014/main" id="{C9BE08F5-96D4-43BF-8694-F7B0A80990EB}"/>
                  </a:ext>
                </a:extLst>
              </p14:cNvPr>
              <p14:cNvContentPartPr/>
              <p14:nvPr/>
            </p14:nvContentPartPr>
            <p14:xfrm>
              <a:off x="2434554" y="3912472"/>
              <a:ext cx="360" cy="360"/>
            </p14:xfrm>
          </p:contentPart>
        </mc:Choice>
        <mc:Fallback>
          <p:pic>
            <p:nvPicPr>
              <p:cNvPr id="16" name="Freihand 15">
                <a:extLst>
                  <a:ext uri="{FF2B5EF4-FFF2-40B4-BE49-F238E27FC236}">
                    <a16:creationId xmlns:a16="http://schemas.microsoft.com/office/drawing/2014/main" id="{C9BE08F5-96D4-43BF-8694-F7B0A80990EB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380914" y="3804832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7" name="Freihand 16">
                <a:extLst>
                  <a:ext uri="{FF2B5EF4-FFF2-40B4-BE49-F238E27FC236}">
                    <a16:creationId xmlns:a16="http://schemas.microsoft.com/office/drawing/2014/main" id="{0CE20372-60E0-40E2-868B-E3EE9F485C32}"/>
                  </a:ext>
                </a:extLst>
              </p14:cNvPr>
              <p14:cNvContentPartPr/>
              <p14:nvPr/>
            </p14:nvContentPartPr>
            <p14:xfrm>
              <a:off x="2285874" y="3062152"/>
              <a:ext cx="360" cy="360"/>
            </p14:xfrm>
          </p:contentPart>
        </mc:Choice>
        <mc:Fallback>
          <p:pic>
            <p:nvPicPr>
              <p:cNvPr id="17" name="Freihand 16">
                <a:extLst>
                  <a:ext uri="{FF2B5EF4-FFF2-40B4-BE49-F238E27FC236}">
                    <a16:creationId xmlns:a16="http://schemas.microsoft.com/office/drawing/2014/main" id="{0CE20372-60E0-40E2-868B-E3EE9F485C32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231874" y="2954152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8" name="Freihand 17">
                <a:extLst>
                  <a:ext uri="{FF2B5EF4-FFF2-40B4-BE49-F238E27FC236}">
                    <a16:creationId xmlns:a16="http://schemas.microsoft.com/office/drawing/2014/main" id="{7DD80A76-2496-43D3-903F-E5BE8297F55F}"/>
                  </a:ext>
                </a:extLst>
              </p14:cNvPr>
              <p14:cNvContentPartPr/>
              <p14:nvPr/>
            </p14:nvContentPartPr>
            <p14:xfrm>
              <a:off x="2168874" y="2466712"/>
              <a:ext cx="360" cy="360"/>
            </p14:xfrm>
          </p:contentPart>
        </mc:Choice>
        <mc:Fallback>
          <p:pic>
            <p:nvPicPr>
              <p:cNvPr id="18" name="Freihand 17">
                <a:extLst>
                  <a:ext uri="{FF2B5EF4-FFF2-40B4-BE49-F238E27FC236}">
                    <a16:creationId xmlns:a16="http://schemas.microsoft.com/office/drawing/2014/main" id="{7DD80A76-2496-43D3-903F-E5BE8297F55F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114874" y="2358712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9" name="Freihand 18">
                <a:extLst>
                  <a:ext uri="{FF2B5EF4-FFF2-40B4-BE49-F238E27FC236}">
                    <a16:creationId xmlns:a16="http://schemas.microsoft.com/office/drawing/2014/main" id="{2686210C-7C88-484D-A2F7-8AF7D62CBD62}"/>
                  </a:ext>
                </a:extLst>
              </p14:cNvPr>
              <p14:cNvContentPartPr/>
              <p14:nvPr/>
            </p14:nvContentPartPr>
            <p14:xfrm>
              <a:off x="2030634" y="1785952"/>
              <a:ext cx="360" cy="360"/>
            </p14:xfrm>
          </p:contentPart>
        </mc:Choice>
        <mc:Fallback>
          <p:pic>
            <p:nvPicPr>
              <p:cNvPr id="19" name="Freihand 18">
                <a:extLst>
                  <a:ext uri="{FF2B5EF4-FFF2-40B4-BE49-F238E27FC236}">
                    <a16:creationId xmlns:a16="http://schemas.microsoft.com/office/drawing/2014/main" id="{2686210C-7C88-484D-A2F7-8AF7D62CBD62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976994" y="1678312"/>
                <a:ext cx="108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23" name="Gerade Verbindung mit Pfeil 22">
            <a:extLst>
              <a:ext uri="{FF2B5EF4-FFF2-40B4-BE49-F238E27FC236}">
                <a16:creationId xmlns:a16="http://schemas.microsoft.com/office/drawing/2014/main" id="{134A2846-666D-4A01-B012-D546BD3DAE4C}"/>
              </a:ext>
            </a:extLst>
          </p:cNvPr>
          <p:cNvCxnSpPr/>
          <p:nvPr/>
        </p:nvCxnSpPr>
        <p:spPr>
          <a:xfrm flipH="1">
            <a:off x="1461675" y="4582432"/>
            <a:ext cx="194575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Gerader Verbinder 25">
            <a:extLst>
              <a:ext uri="{FF2B5EF4-FFF2-40B4-BE49-F238E27FC236}">
                <a16:creationId xmlns:a16="http://schemas.microsoft.com/office/drawing/2014/main" id="{29E29225-F535-4D4F-9632-5EF1902E7FE3}"/>
              </a:ext>
            </a:extLst>
          </p:cNvPr>
          <p:cNvCxnSpPr/>
          <p:nvPr/>
        </p:nvCxnSpPr>
        <p:spPr>
          <a:xfrm flipV="1">
            <a:off x="5989320" y="2317898"/>
            <a:ext cx="4611340" cy="914174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8" name="Gerader Verbinder 27">
            <a:extLst>
              <a:ext uri="{FF2B5EF4-FFF2-40B4-BE49-F238E27FC236}">
                <a16:creationId xmlns:a16="http://schemas.microsoft.com/office/drawing/2014/main" id="{557B0439-9AF8-4BB7-92A4-F9AEE96614FC}"/>
              </a:ext>
            </a:extLst>
          </p:cNvPr>
          <p:cNvCxnSpPr/>
          <p:nvPr/>
        </p:nvCxnSpPr>
        <p:spPr>
          <a:xfrm>
            <a:off x="6113721" y="2254102"/>
            <a:ext cx="4295553" cy="882503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6129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0</TotalTime>
  <Words>387</Words>
  <Application>Microsoft Office PowerPoint</Application>
  <PresentationFormat>Breitbild</PresentationFormat>
  <Paragraphs>49</Paragraphs>
  <Slides>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1" baseType="lpstr">
      <vt:lpstr>Cambria Math</vt:lpstr>
      <vt:lpstr>Tw Cen MT</vt:lpstr>
      <vt:lpstr>Tw Cen MT Condensed</vt:lpstr>
      <vt:lpstr>Wingdings 3</vt:lpstr>
      <vt:lpstr>Integral</vt:lpstr>
      <vt:lpstr>Symmetrie,monotonie und limes</vt:lpstr>
      <vt:lpstr>Achsensymmetrie zur y-Achse</vt:lpstr>
      <vt:lpstr>Punktsymmetrie zum Nullpunkt</vt:lpstr>
      <vt:lpstr>Berechnung</vt:lpstr>
      <vt:lpstr>Monotonie</vt:lpstr>
      <vt:lpstr>Limes oder Verhalten im Unendlichen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Symmetrie</dc:title>
  <dc:creator>Corinna Meier</dc:creator>
  <cp:lastModifiedBy>Corinna Meier</cp:lastModifiedBy>
  <cp:revision>41</cp:revision>
  <dcterms:created xsi:type="dcterms:W3CDTF">2017-09-23T11:17:30Z</dcterms:created>
  <dcterms:modified xsi:type="dcterms:W3CDTF">2017-09-27T09:33:22Z</dcterms:modified>
</cp:coreProperties>
</file>