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0D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590C1B7-BE87-471E-961A-30812416EDD7}" type="datetimeFigureOut">
              <a:rPr lang="de-DE" smtClean="0"/>
              <a:t>25.09.2016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70CE-0F22-47D1-841B-B8ED091D9A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102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0C1B7-BE87-471E-961A-30812416EDD7}" type="datetimeFigureOut">
              <a:rPr lang="de-DE" smtClean="0"/>
              <a:t>25.09.2016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70CE-0F22-47D1-841B-B8ED091D9A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10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0C1B7-BE87-471E-961A-30812416EDD7}" type="datetimeFigureOut">
              <a:rPr lang="de-DE" smtClean="0"/>
              <a:t>25.09.2016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70CE-0F22-47D1-841B-B8ED091D9A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8956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0C1B7-BE87-471E-961A-30812416EDD7}" type="datetimeFigureOut">
              <a:rPr lang="de-DE" smtClean="0"/>
              <a:t>25.09.2016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70CE-0F22-47D1-841B-B8ED091D9A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7241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0C1B7-BE87-471E-961A-30812416EDD7}" type="datetimeFigureOut">
              <a:rPr lang="de-DE" smtClean="0"/>
              <a:t>25.09.2016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70CE-0F22-47D1-841B-B8ED091D9A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5813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0C1B7-BE87-471E-961A-30812416EDD7}" type="datetimeFigureOut">
              <a:rPr lang="de-DE" smtClean="0"/>
              <a:t>25.09.2016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70CE-0F22-47D1-841B-B8ED091D9A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1144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0C1B7-BE87-471E-961A-30812416EDD7}" type="datetimeFigureOut">
              <a:rPr lang="de-DE" smtClean="0"/>
              <a:t>25.09.2016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70CE-0F22-47D1-841B-B8ED091D9A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2674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0C1B7-BE87-471E-961A-30812416EDD7}" type="datetimeFigureOut">
              <a:rPr lang="de-DE" smtClean="0"/>
              <a:t>25.09.2016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70CE-0F22-47D1-841B-B8ED091D9A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0474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0C1B7-BE87-471E-961A-30812416EDD7}" type="datetimeFigureOut">
              <a:rPr lang="de-DE" smtClean="0"/>
              <a:t>25.09.2016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70CE-0F22-47D1-841B-B8ED091D9A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718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0C1B7-BE87-471E-961A-30812416EDD7}" type="datetimeFigureOut">
              <a:rPr lang="de-DE" smtClean="0"/>
              <a:t>25.09.2016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70CE-0F22-47D1-841B-B8ED091D9A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428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0C1B7-BE87-471E-961A-30812416EDD7}" type="datetimeFigureOut">
              <a:rPr lang="de-DE" smtClean="0"/>
              <a:t>25.09.2016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70CE-0F22-47D1-841B-B8ED091D9A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3304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590C1B7-BE87-471E-961A-30812416EDD7}" type="datetimeFigureOut">
              <a:rPr lang="de-DE" smtClean="0"/>
              <a:t>25.09.2016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19570CE-0F22-47D1-841B-B8ED091D9A18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826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5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Anwendung der p-q-Formel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www.matheportal.wordpress.com</a:t>
            </a:r>
          </a:p>
        </p:txBody>
      </p:sp>
    </p:spTree>
    <p:extLst>
      <p:ext uri="{BB962C8B-B14F-4D97-AF65-F5344CB8AC3E}">
        <p14:creationId xmlns:p14="http://schemas.microsoft.com/office/powerpoint/2010/main" val="262328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01"/>
    </mc:Choice>
    <mc:Fallback xmlns="">
      <p:transition spd="slow" advTm="660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786384"/>
          </a:xfrm>
        </p:spPr>
        <p:txBody>
          <a:bodyPr/>
          <a:lstStyle/>
          <a:p>
            <a:r>
              <a:rPr lang="de-DE" dirty="0"/>
              <a:t>Beispiel mit 2 Lösungen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2994980" cy="4023360"/>
          </a:xfrm>
        </p:spPr>
        <p:txBody>
          <a:bodyPr/>
          <a:lstStyle/>
          <a:p>
            <a:r>
              <a:rPr lang="de-DE" dirty="0"/>
              <a:t>Formel x² + </a:t>
            </a:r>
            <a:r>
              <a:rPr lang="de-DE" dirty="0" err="1">
                <a:solidFill>
                  <a:srgbClr val="00B0F0"/>
                </a:solidFill>
              </a:rPr>
              <a:t>p</a:t>
            </a:r>
            <a:r>
              <a:rPr lang="de-DE" dirty="0" err="1"/>
              <a:t>x</a:t>
            </a:r>
            <a:r>
              <a:rPr lang="de-DE" dirty="0"/>
              <a:t> + </a:t>
            </a:r>
            <a:r>
              <a:rPr lang="de-DE" dirty="0">
                <a:solidFill>
                  <a:srgbClr val="FF0000"/>
                </a:solidFill>
              </a:rPr>
              <a:t>q</a:t>
            </a:r>
            <a:r>
              <a:rPr lang="de-DE" dirty="0"/>
              <a:t> = 0</a:t>
            </a:r>
          </a:p>
          <a:p>
            <a:pPr marL="0" indent="0">
              <a:buNone/>
            </a:pPr>
            <a:r>
              <a:rPr lang="de-DE" dirty="0"/>
              <a:t>Beispiel  x² + </a:t>
            </a:r>
            <a:r>
              <a:rPr lang="de-DE" dirty="0">
                <a:solidFill>
                  <a:srgbClr val="00B0F0"/>
                </a:solidFill>
              </a:rPr>
              <a:t>8</a:t>
            </a:r>
            <a:r>
              <a:rPr lang="de-DE" dirty="0"/>
              <a:t>x + </a:t>
            </a:r>
            <a:r>
              <a:rPr lang="de-DE" dirty="0">
                <a:solidFill>
                  <a:srgbClr val="FF0000"/>
                </a:solidFill>
              </a:rPr>
              <a:t>7 </a:t>
            </a:r>
            <a:r>
              <a:rPr lang="de-DE" dirty="0"/>
              <a:t>= 0 </a:t>
            </a:r>
          </a:p>
          <a:p>
            <a:endParaRPr lang="de-DE" dirty="0">
              <a:sym typeface="Wingdings" panose="05000000000000000000" pitchFamily="2" charset="2"/>
            </a:endParaRPr>
          </a:p>
          <a:p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Inhaltsplatzhalt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582633" y="2073349"/>
                <a:ext cx="6161567" cy="4236011"/>
              </a:xfrm>
            </p:spPr>
            <p:txBody>
              <a:bodyPr/>
              <a:lstStyle/>
              <a:p>
                <a:r>
                  <a:rPr lang="de-DE" dirty="0">
                    <a:sym typeface="Wingdings" panose="05000000000000000000" pitchFamily="2" charset="2"/>
                  </a:rPr>
                  <a:t>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b>
                        <m: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1/2</m:t>
                        </m:r>
                      </m:sub>
                    </m:sSub>
                  </m:oMath>
                </a14:m>
                <a:r>
                  <a:rPr lang="de-DE" sz="2000" dirty="0">
                    <a:sym typeface="Wingdings" panose="05000000000000000000" pitchFamily="2" charset="2"/>
                  </a:rPr>
                  <a:t> = </a:t>
                </a:r>
                <a14:m>
                  <m:oMath xmlns:m="http://schemas.openxmlformats.org/officeDocument/2006/math">
                    <m:r>
                      <a:rPr lang="de-DE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0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de-DE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</m:oMath>
                </a14:m>
                <a:r>
                  <a:rPr lang="de-DE" sz="20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de-DE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sz="20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de-DE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de-DE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de-DE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rad>
                  </m:oMath>
                </a14:m>
                <a:endParaRPr lang="de-DE" dirty="0"/>
              </a:p>
              <a:p>
                <a:r>
                  <a:rPr lang="de-DE" dirty="0">
                    <a:sym typeface="Wingdings" panose="05000000000000000000" pitchFamily="2" charset="2"/>
                  </a:rPr>
                  <a:t>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1/2</m:t>
                        </m:r>
                      </m:sub>
                    </m:sSub>
                  </m:oMath>
                </a14:m>
                <a:r>
                  <a:rPr lang="de-DE" sz="2400" dirty="0">
                    <a:sym typeface="Wingdings" panose="05000000000000000000" pitchFamily="2" charset="2"/>
                  </a:rPr>
                  <a:t> =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de-DE" sz="24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</m:oMath>
                </a14:m>
                <a:r>
                  <a:rPr lang="de-DE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de-DE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de-DE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sz="24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de-DE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de-DE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de-DE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de-DE" dirty="0"/>
                  <a:t> </a:t>
                </a:r>
              </a:p>
              <a:p>
                <a:r>
                  <a:rPr lang="de-DE" dirty="0">
                    <a:sym typeface="Wingdings" panose="05000000000000000000" pitchFamily="2" charset="2"/>
                  </a:rPr>
                  <a:t> x</a:t>
                </a:r>
                <a:r>
                  <a:rPr lang="de-DE" sz="2000" dirty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de-DE" sz="1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1/2</m:t>
                    </m:r>
                  </m:oMath>
                </a14:m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/>
                  <a:t>=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/>
                  <a:t>4</a:t>
                </a:r>
                <a:r>
                  <a:rPr lang="de-DE" sz="2400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</m:oMath>
                </a14:m>
                <a:r>
                  <a:rPr lang="de-DE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−7</m:t>
                        </m:r>
                      </m:e>
                    </m:rad>
                  </m:oMath>
                </a14:m>
                <a:r>
                  <a:rPr lang="de-DE" dirty="0"/>
                  <a:t> =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/>
                  <a:t>4</a:t>
                </a:r>
                <a:r>
                  <a:rPr lang="de-DE" sz="2400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</m:oMath>
                </a14:m>
                <a:r>
                  <a:rPr lang="de-DE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rad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2000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/>
                  <a:t>4</a:t>
                </a:r>
                <a:r>
                  <a:rPr lang="de-DE" sz="2000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de-DE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</m:oMath>
                </a14:m>
                <a:r>
                  <a:rPr lang="de-DE" dirty="0"/>
                  <a:t> 3</a:t>
                </a:r>
              </a:p>
              <a:p>
                <a:r>
                  <a:rPr lang="de-DE" dirty="0">
                    <a:sym typeface="Wingdings" panose="05000000000000000000" pitchFamily="2" charset="2"/>
                  </a:rPr>
                  <a:t> </a:t>
                </a:r>
                <a:r>
                  <a:rPr lang="de-DE" dirty="0"/>
                  <a:t>x</a:t>
                </a:r>
                <a:r>
                  <a:rPr lang="de-DE" sz="1600" dirty="0"/>
                  <a:t>1</a:t>
                </a:r>
                <a:r>
                  <a:rPr lang="de-DE" sz="2400" dirty="0"/>
                  <a:t> =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sz="2400" dirty="0"/>
                  <a:t>4 + 3  oder    </a:t>
                </a:r>
                <a:r>
                  <a:rPr lang="de-DE" sz="3200" dirty="0"/>
                  <a:t>x</a:t>
                </a:r>
                <a:r>
                  <a:rPr lang="de-DE" sz="1600" dirty="0"/>
                  <a:t>2</a:t>
                </a:r>
                <a:r>
                  <a:rPr lang="de-DE" sz="2400" dirty="0"/>
                  <a:t> =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sz="2400" dirty="0"/>
                  <a:t>4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sz="2400" dirty="0"/>
                  <a:t>3 </a:t>
                </a:r>
              </a:p>
              <a:p>
                <a:r>
                  <a:rPr lang="de-DE" sz="2400" dirty="0">
                    <a:sym typeface="Wingdings" panose="05000000000000000000" pitchFamily="2" charset="2"/>
                  </a:rPr>
                  <a:t> </a:t>
                </a:r>
                <a:r>
                  <a:rPr lang="de-DE" sz="2800" dirty="0"/>
                  <a:t>x</a:t>
                </a:r>
                <a:r>
                  <a:rPr lang="de-DE" sz="1400" dirty="0"/>
                  <a:t>1</a:t>
                </a:r>
                <a:r>
                  <a:rPr lang="de-DE" sz="2400" dirty="0"/>
                  <a:t> =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de-DE" sz="240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de-DE" sz="2400" dirty="0"/>
                  <a:t>  oder    </a:t>
                </a:r>
                <a:r>
                  <a:rPr lang="de-DE" sz="2800" dirty="0"/>
                  <a:t>x</a:t>
                </a:r>
                <a:r>
                  <a:rPr lang="de-DE" sz="1400" dirty="0"/>
                  <a:t>2</a:t>
                </a:r>
                <a:r>
                  <a:rPr lang="de-DE" sz="2400" dirty="0"/>
                  <a:t> =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de-DE" sz="240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de-DE" sz="2400" dirty="0"/>
                  <a:t> </a:t>
                </a:r>
              </a:p>
              <a:p>
                <a:r>
                  <a:rPr lang="de-DE" dirty="0">
                    <a:solidFill>
                      <a:srgbClr val="FF0000"/>
                    </a:solidFill>
                  </a:rPr>
                  <a:t>=&gt; 2 Lösungen </a:t>
                </a:r>
                <a:r>
                  <a:rPr lang="de-DE" sz="2400" dirty="0">
                    <a:solidFill>
                      <a:srgbClr val="FF0000"/>
                    </a:solidFill>
                  </a:rPr>
                  <a:t>x</a:t>
                </a:r>
                <a:r>
                  <a:rPr lang="de-DE" sz="1200" dirty="0">
                    <a:solidFill>
                      <a:srgbClr val="FF0000"/>
                    </a:solidFill>
                  </a:rPr>
                  <a:t>1</a:t>
                </a:r>
                <a:r>
                  <a:rPr lang="de-DE" sz="20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de-DE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de-DE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1 </m:t>
                    </m:r>
                    <m:r>
                      <m:rPr>
                        <m:sty m:val="p"/>
                      </m:rPr>
                      <a:rPr lang="de-DE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und</m:t>
                    </m:r>
                    <m:r>
                      <a:rPr lang="de-DE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sz="2000" dirty="0">
                    <a:solidFill>
                      <a:srgbClr val="FF0000"/>
                    </a:solidFill>
                  </a:rPr>
                  <a:t> </a:t>
                </a:r>
                <a:r>
                  <a:rPr lang="de-DE" sz="2400" dirty="0">
                    <a:solidFill>
                      <a:srgbClr val="FF0000"/>
                    </a:solidFill>
                  </a:rPr>
                  <a:t>x</a:t>
                </a:r>
                <a:r>
                  <a:rPr lang="de-DE" sz="1200" dirty="0">
                    <a:solidFill>
                      <a:srgbClr val="FF0000"/>
                    </a:solidFill>
                  </a:rPr>
                  <a:t>2</a:t>
                </a:r>
                <a:r>
                  <a:rPr lang="de-DE" sz="20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de-DE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de-DE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de-DE" sz="2000" dirty="0">
                    <a:solidFill>
                      <a:srgbClr val="FF0000"/>
                    </a:solidFill>
                  </a:rPr>
                  <a:t> </a:t>
                </a:r>
                <a:endParaRPr lang="de-DE" dirty="0">
                  <a:solidFill>
                    <a:srgbClr val="FF0000"/>
                  </a:solidFill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4" name="Inhaltsplatzhalt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82633" y="2073349"/>
                <a:ext cx="6161567" cy="4236011"/>
              </a:xfrm>
              <a:blipFill>
                <a:blip r:embed="rId5"/>
                <a:stretch>
                  <a:fillRect l="-593" r="-19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2637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863"/>
    </mc:Choice>
    <mc:Fallback xmlns="">
      <p:transition spd="slow" advTm="1248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 mit keiner und einer Lösung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de-DE" dirty="0"/>
                  <a:t>Formel x² + </a:t>
                </a:r>
                <a:r>
                  <a:rPr lang="de-DE" dirty="0" err="1">
                    <a:solidFill>
                      <a:srgbClr val="00B0F0"/>
                    </a:solidFill>
                  </a:rPr>
                  <a:t>p</a:t>
                </a:r>
                <a:r>
                  <a:rPr lang="de-DE" dirty="0" err="1"/>
                  <a:t>x</a:t>
                </a:r>
                <a:r>
                  <a:rPr lang="de-DE" dirty="0"/>
                  <a:t> + </a:t>
                </a:r>
                <a:r>
                  <a:rPr lang="de-DE" dirty="0">
                    <a:solidFill>
                      <a:srgbClr val="FF0000"/>
                    </a:solidFill>
                  </a:rPr>
                  <a:t>q</a:t>
                </a:r>
                <a:r>
                  <a:rPr lang="de-DE" dirty="0"/>
                  <a:t> = 0 </a:t>
                </a:r>
                <a:r>
                  <a:rPr lang="de-DE" dirty="0">
                    <a:sym typeface="Wingdings" panose="05000000000000000000" pitchFamily="2" charset="2"/>
                  </a:rPr>
                  <a:t>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b>
                        <m: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1/2</m:t>
                        </m:r>
                      </m:sub>
                    </m:sSub>
                  </m:oMath>
                </a14:m>
                <a:r>
                  <a:rPr lang="de-DE" sz="2000" dirty="0">
                    <a:sym typeface="Wingdings" panose="05000000000000000000" pitchFamily="2" charset="2"/>
                  </a:rPr>
                  <a:t> = </a:t>
                </a:r>
                <a14:m>
                  <m:oMath xmlns:m="http://schemas.openxmlformats.org/officeDocument/2006/math">
                    <m:r>
                      <a:rPr lang="de-DE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0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de-DE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</m:oMath>
                </a14:m>
                <a:r>
                  <a:rPr lang="de-DE" sz="20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de-DE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sz="20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de-DE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de-DE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de-DE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rad>
                  </m:oMath>
                </a14:m>
                <a:endParaRPr lang="de-DE" dirty="0"/>
              </a:p>
              <a:p>
                <a:r>
                  <a:rPr lang="de-DE" dirty="0"/>
                  <a:t>          x² + </a:t>
                </a:r>
                <a:r>
                  <a:rPr lang="de-DE" dirty="0">
                    <a:solidFill>
                      <a:srgbClr val="00B0F0"/>
                    </a:solidFill>
                  </a:rPr>
                  <a:t>2</a:t>
                </a:r>
                <a:r>
                  <a:rPr lang="de-DE" dirty="0"/>
                  <a:t>x + </a:t>
                </a:r>
                <a:r>
                  <a:rPr lang="de-DE" dirty="0">
                    <a:solidFill>
                      <a:srgbClr val="FF0000"/>
                    </a:solidFill>
                  </a:rPr>
                  <a:t>7 </a:t>
                </a:r>
                <a:r>
                  <a:rPr lang="de-DE" dirty="0"/>
                  <a:t>= 0  </a:t>
                </a:r>
                <a:r>
                  <a:rPr lang="de-DE" dirty="0">
                    <a:sym typeface="Wingdings" panose="05000000000000000000" pitchFamily="2" charset="2"/>
                  </a:rPr>
                  <a:t>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de-DE" sz="1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b>
                        <m:r>
                          <a:rPr lang="de-DE" sz="1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1/2</m:t>
                        </m:r>
                      </m:sub>
                    </m:sSub>
                  </m:oMath>
                </a14:m>
                <a:r>
                  <a:rPr lang="de-DE" sz="1800" dirty="0">
                    <a:sym typeface="Wingdings" panose="05000000000000000000" pitchFamily="2" charset="2"/>
                  </a:rPr>
                  <a:t> = </a:t>
                </a:r>
                <a14:m>
                  <m:oMath xmlns:m="http://schemas.openxmlformats.org/officeDocument/2006/math">
                    <m:r>
                      <a:rPr lang="de-DE" sz="18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18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de-DE" sz="18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de-DE" sz="18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</m:oMath>
                </a14:m>
                <a:r>
                  <a:rPr lang="de-DE" sz="18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de-DE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de-DE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sz="1800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de-DE" sz="1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de-DE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1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de-DE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de-DE" dirty="0"/>
                  <a:t> </a:t>
                </a:r>
              </a:p>
              <a:p>
                <a:r>
                  <a:rPr lang="de-DE" dirty="0">
                    <a:sym typeface="Wingdings" panose="05000000000000000000" pitchFamily="2" charset="2"/>
                  </a:rPr>
                  <a:t>      x </a:t>
                </a:r>
                <a:r>
                  <a:rPr lang="de-DE" dirty="0"/>
                  <a:t>= </a:t>
                </a:r>
                <a14:m>
                  <m:oMath xmlns:m="http://schemas.openxmlformats.org/officeDocument/2006/math">
                    <m:r>
                      <a:rPr lang="de-DE" sz="2000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/>
                  <a:t>4</a:t>
                </a:r>
                <a:r>
                  <a:rPr lang="de-DE" sz="2000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de-DE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</m:oMath>
                </a14:m>
                <a:r>
                  <a:rPr lang="de-DE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−7</m:t>
                        </m:r>
                      </m:e>
                    </m:rad>
                  </m:oMath>
                </a14:m>
                <a:r>
                  <a:rPr lang="de-DE" dirty="0"/>
                  <a:t> = </a:t>
                </a:r>
                <a14:m>
                  <m:oMath xmlns:m="http://schemas.openxmlformats.org/officeDocument/2006/math">
                    <m:r>
                      <a:rPr lang="de-DE" sz="1800" i="1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de-DE" dirty="0"/>
                  <a:t>4</a:t>
                </a:r>
                <a:r>
                  <a:rPr lang="de-DE" sz="1800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de-DE" sz="18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</m:oMath>
                </a14:m>
                <a:r>
                  <a:rPr lang="de-DE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rad>
                  </m:oMath>
                </a14:m>
                <a:endParaRPr lang="de-DE" dirty="0"/>
              </a:p>
              <a:p>
                <a:r>
                  <a:rPr lang="de-DE" dirty="0">
                    <a:solidFill>
                      <a:srgbClr val="FF0000"/>
                    </a:solidFill>
                  </a:rPr>
                  <a:t>=&gt; keine Lösung, da man von einer negativen Zahl keine Wurzel ziehen kann</a:t>
                </a:r>
              </a:p>
              <a:p>
                <a:r>
                  <a:rPr lang="de-DE" dirty="0"/>
                  <a:t>     x² + </a:t>
                </a:r>
                <a:r>
                  <a:rPr lang="de-DE" dirty="0">
                    <a:solidFill>
                      <a:srgbClr val="00B0F0"/>
                    </a:solidFill>
                  </a:rPr>
                  <a:t>2</a:t>
                </a:r>
                <a:r>
                  <a:rPr lang="de-DE" dirty="0"/>
                  <a:t>x + </a:t>
                </a:r>
                <a:r>
                  <a:rPr lang="de-DE" dirty="0">
                    <a:solidFill>
                      <a:srgbClr val="FF0000"/>
                    </a:solidFill>
                  </a:rPr>
                  <a:t>1 </a:t>
                </a:r>
                <a:r>
                  <a:rPr lang="de-DE" dirty="0"/>
                  <a:t>= 0  </a:t>
                </a:r>
              </a:p>
              <a:p>
                <a:r>
                  <a:rPr lang="de-DE" dirty="0">
                    <a:sym typeface="Wingdings" panose="05000000000000000000" pitchFamily="2" charset="2"/>
                  </a:rPr>
                  <a:t>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1/2</m:t>
                        </m:r>
                      </m:sub>
                    </m:sSub>
                  </m:oMath>
                </a14:m>
                <a:r>
                  <a:rPr lang="de-DE" sz="2400" dirty="0">
                    <a:sym typeface="Wingdings" panose="05000000000000000000" pitchFamily="2" charset="2"/>
                  </a:rPr>
                  <a:t> =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de-DE" sz="24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</m:oMath>
                </a14:m>
                <a:r>
                  <a:rPr lang="de-DE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de-DE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de-DE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sz="24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de-DE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de-DE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de-DE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rad>
                  </m:oMath>
                </a14:m>
                <a:r>
                  <a:rPr lang="de-DE" dirty="0"/>
                  <a:t> </a:t>
                </a:r>
              </a:p>
              <a:p>
                <a:r>
                  <a:rPr lang="de-DE" dirty="0">
                    <a:sym typeface="Wingdings" panose="05000000000000000000" pitchFamily="2" charset="2"/>
                  </a:rPr>
                  <a:t> x </a:t>
                </a:r>
                <a:r>
                  <a:rPr lang="de-DE" dirty="0"/>
                  <a:t>= </a:t>
                </a:r>
                <a14:m>
                  <m:oMath xmlns:m="http://schemas.openxmlformats.org/officeDocument/2006/math">
                    <m:r>
                      <a:rPr lang="de-DE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de-DE" sz="2800" b="0" i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de-DE" sz="2800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de-DE" sz="28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</m:oMath>
                </a14:m>
                <a:r>
                  <a:rPr lang="de-DE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rad>
                  </m:oMath>
                </a14:m>
                <a:r>
                  <a:rPr lang="de-DE" dirty="0"/>
                  <a:t> =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de-DE" sz="2400" b="0" i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de-DE" sz="2400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</m:oMath>
                </a14:m>
                <a:r>
                  <a:rPr lang="de-DE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rad>
                  </m:oMath>
                </a14:m>
                <a:r>
                  <a:rPr lang="de-DE" dirty="0"/>
                  <a:t> = </a:t>
                </a:r>
                <a14:m>
                  <m:oMath xmlns:m="http://schemas.openxmlformats.org/officeDocument/2006/math">
                    <m:r>
                      <a:rPr lang="de-DE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de-DE" sz="2000" b="0" i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de-DE" dirty="0"/>
              </a:p>
              <a:p>
                <a:r>
                  <a:rPr lang="de-DE" dirty="0">
                    <a:solidFill>
                      <a:srgbClr val="FF0000"/>
                    </a:solidFill>
                  </a:rPr>
                  <a:t>=&gt; eine Lösung x = </a:t>
                </a:r>
                <a14:m>
                  <m:oMath xmlns:m="http://schemas.openxmlformats.org/officeDocument/2006/math">
                    <m:r>
                      <a:rPr lang="de-DE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de-DE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de-D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5"/>
                <a:stretch>
                  <a:fillRect l="-188" t="-90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97790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0"/>
    </mc:Choice>
    <mc:Fallback xmlns="">
      <p:transition spd="slow" advTm="15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882077"/>
          </a:xfrm>
        </p:spPr>
        <p:txBody>
          <a:bodyPr>
            <a:normAutofit/>
          </a:bodyPr>
          <a:lstStyle/>
          <a:p>
            <a:r>
              <a:rPr lang="de-DE" sz="4000" dirty="0"/>
              <a:t>Was macht man, wenn vor dem x² ein Faktor steht?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1024128" y="1648047"/>
                <a:ext cx="9720073" cy="4661313"/>
              </a:xfrm>
            </p:spPr>
            <p:txBody>
              <a:bodyPr/>
              <a:lstStyle/>
              <a:p>
                <a:r>
                  <a:rPr lang="de-DE" dirty="0"/>
                  <a:t>Formel x² + </a:t>
                </a:r>
                <a:r>
                  <a:rPr lang="de-DE" dirty="0" err="1">
                    <a:solidFill>
                      <a:srgbClr val="00B0F0"/>
                    </a:solidFill>
                  </a:rPr>
                  <a:t>p</a:t>
                </a:r>
                <a:r>
                  <a:rPr lang="de-DE" dirty="0" err="1"/>
                  <a:t>x</a:t>
                </a:r>
                <a:r>
                  <a:rPr lang="de-DE" dirty="0"/>
                  <a:t> + </a:t>
                </a:r>
                <a:r>
                  <a:rPr lang="de-DE" dirty="0">
                    <a:solidFill>
                      <a:srgbClr val="FF0000"/>
                    </a:solidFill>
                  </a:rPr>
                  <a:t>q</a:t>
                </a:r>
                <a:r>
                  <a:rPr lang="de-DE" dirty="0"/>
                  <a:t> = 0 </a:t>
                </a:r>
                <a:r>
                  <a:rPr lang="de-DE" dirty="0">
                    <a:sym typeface="Wingdings" panose="05000000000000000000" pitchFamily="2" charset="2"/>
                  </a:rPr>
                  <a:t>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b>
                        <m: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1/2</m:t>
                        </m:r>
                      </m:sub>
                    </m:sSub>
                  </m:oMath>
                </a14:m>
                <a:r>
                  <a:rPr lang="de-DE" sz="2000" dirty="0">
                    <a:sym typeface="Wingdings" panose="05000000000000000000" pitchFamily="2" charset="2"/>
                  </a:rPr>
                  <a:t> = </a:t>
                </a:r>
                <a14:m>
                  <m:oMath xmlns:m="http://schemas.openxmlformats.org/officeDocument/2006/math">
                    <m:r>
                      <a:rPr lang="de-DE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0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de-DE" sz="20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</m:oMath>
                </a14:m>
                <a:r>
                  <a:rPr lang="de-DE" sz="20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de-DE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sz="20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de-DE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de-DE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de-DE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rad>
                  </m:oMath>
                </a14:m>
                <a:endParaRPr lang="de-DE" dirty="0"/>
              </a:p>
              <a:p>
                <a:r>
                  <a:rPr lang="de-DE" dirty="0"/>
                  <a:t>          </a:t>
                </a:r>
                <a:r>
                  <a:rPr lang="de-DE" dirty="0">
                    <a:solidFill>
                      <a:srgbClr val="C30D8F"/>
                    </a:solidFill>
                  </a:rPr>
                  <a:t>2</a:t>
                </a:r>
                <a:r>
                  <a:rPr lang="de-DE" dirty="0"/>
                  <a:t>x² </a:t>
                </a:r>
                <a14:m>
                  <m:oMath xmlns:m="http://schemas.openxmlformats.org/officeDocument/2006/math">
                    <m:r>
                      <a:rPr lang="de-DE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>
                    <a:solidFill>
                      <a:srgbClr val="00B0F0"/>
                    </a:solidFill>
                  </a:rPr>
                  <a:t>16</a:t>
                </a:r>
                <a:r>
                  <a:rPr lang="de-DE" dirty="0"/>
                  <a:t>x </a:t>
                </a:r>
                <a14:m>
                  <m:oMath xmlns:m="http://schemas.openxmlformats.org/officeDocument/2006/math">
                    <m:r>
                      <a:rPr lang="de-DE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>
                    <a:solidFill>
                      <a:srgbClr val="FF0000"/>
                    </a:solidFill>
                  </a:rPr>
                  <a:t>18 </a:t>
                </a:r>
                <a:r>
                  <a:rPr lang="de-DE" dirty="0"/>
                  <a:t>= 0  </a:t>
                </a:r>
              </a:p>
              <a:p>
                <a:r>
                  <a:rPr lang="de-DE" dirty="0">
                    <a:sym typeface="Wingdings" panose="05000000000000000000" pitchFamily="2" charset="2"/>
                  </a:rPr>
                  <a:t>      </a:t>
                </a:r>
                <a:r>
                  <a:rPr lang="de-DE" dirty="0"/>
                  <a:t>x² </a:t>
                </a:r>
                <a14:m>
                  <m:oMath xmlns:m="http://schemas.openxmlformats.org/officeDocument/2006/math">
                    <m:r>
                      <a:rPr lang="de-DE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>
                    <a:solidFill>
                      <a:srgbClr val="00B0F0"/>
                    </a:solidFill>
                  </a:rPr>
                  <a:t>8</a:t>
                </a:r>
                <a:r>
                  <a:rPr lang="de-DE" dirty="0"/>
                  <a:t>x </a:t>
                </a:r>
                <a14:m>
                  <m:oMath xmlns:m="http://schemas.openxmlformats.org/officeDocument/2006/math">
                    <m:r>
                      <a:rPr lang="de-DE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>
                    <a:solidFill>
                      <a:srgbClr val="FF0000"/>
                    </a:solidFill>
                  </a:rPr>
                  <a:t>9 </a:t>
                </a:r>
                <a:r>
                  <a:rPr lang="de-DE" dirty="0"/>
                  <a:t>= 0/</a:t>
                </a:r>
                <a:r>
                  <a:rPr lang="de-DE" dirty="0">
                    <a:solidFill>
                      <a:srgbClr val="C30D8F"/>
                    </a:solidFill>
                  </a:rPr>
                  <a:t>:2 </a:t>
                </a:r>
              </a:p>
              <a:p>
                <a:r>
                  <a:rPr lang="de-DE" dirty="0">
                    <a:sym typeface="Wingdings" panose="05000000000000000000" pitchFamily="2" charset="2"/>
                  </a:rPr>
                  <a:t>      </a:t>
                </a:r>
                <a:r>
                  <a:rPr lang="de-DE" sz="2400" dirty="0">
                    <a:sym typeface="Wingdings" panose="05000000000000000000" pitchFamily="2" charset="2"/>
                  </a:rPr>
                  <a:t>x</a:t>
                </a:r>
                <a:r>
                  <a:rPr lang="de-DE" sz="1200" dirty="0">
                    <a:sym typeface="Wingdings" panose="05000000000000000000" pitchFamily="2" charset="2"/>
                  </a:rPr>
                  <a:t>1/2</a:t>
                </a:r>
                <a:r>
                  <a:rPr lang="de-DE" sz="1800" dirty="0">
                    <a:sym typeface="Wingdings" panose="05000000000000000000" pitchFamily="2" charset="2"/>
                  </a:rPr>
                  <a:t> = </a:t>
                </a:r>
                <a14:m>
                  <m:oMath xmlns:m="http://schemas.openxmlformats.org/officeDocument/2006/math">
                    <m:r>
                      <a:rPr lang="de-DE" sz="18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18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de-DE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de-DE" sz="18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de-DE" sz="18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</m:oMath>
                </a14:m>
                <a:r>
                  <a:rPr lang="de-DE" sz="18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DE" sz="1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de-DE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de-DE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sz="1800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de-DE" sz="18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de-DE" sz="1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de-DE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1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de-DE" sz="1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e-DE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−9</m:t>
                        </m:r>
                        <m:r>
                          <a:rPr lang="de-DE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r>
                  <a:rPr lang="de-DE" dirty="0"/>
                  <a:t> </a:t>
                </a:r>
              </a:p>
              <a:p>
                <a:r>
                  <a:rPr lang="de-DE" dirty="0"/>
                  <a:t>                =  4</a:t>
                </a:r>
                <a:r>
                  <a:rPr lang="de-DE" sz="2400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</m:oMath>
                </a14:m>
                <a:r>
                  <a:rPr lang="de-DE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de-DE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de-DE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+9</m:t>
                        </m:r>
                      </m:e>
                    </m:rad>
                  </m:oMath>
                </a14:m>
                <a:r>
                  <a:rPr lang="de-DE" dirty="0"/>
                  <a:t> = 4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</m:oMath>
                </a14:m>
                <a:r>
                  <a:rPr lang="de-DE" dirty="0"/>
                  <a:t> 5</a:t>
                </a:r>
              </a:p>
              <a:p>
                <a:r>
                  <a:rPr lang="de-DE" dirty="0">
                    <a:sym typeface="Wingdings" panose="05000000000000000000" pitchFamily="2" charset="2"/>
                  </a:rPr>
                  <a:t>      </a:t>
                </a:r>
                <a:r>
                  <a:rPr lang="de-DE" dirty="0"/>
                  <a:t>x</a:t>
                </a:r>
                <a:r>
                  <a:rPr lang="de-DE" sz="1100" dirty="0"/>
                  <a:t>1</a:t>
                </a:r>
                <a:r>
                  <a:rPr lang="de-DE" sz="1600" dirty="0"/>
                  <a:t> = 4 + 5  oder    </a:t>
                </a:r>
                <a:r>
                  <a:rPr lang="de-DE" sz="2000" dirty="0"/>
                  <a:t>x</a:t>
                </a:r>
                <a:r>
                  <a:rPr lang="de-DE" sz="1100" dirty="0"/>
                  <a:t>2</a:t>
                </a:r>
                <a:r>
                  <a:rPr lang="de-DE" sz="1600" dirty="0"/>
                  <a:t> =</a:t>
                </a:r>
                <a14:m>
                  <m:oMath xmlns:m="http://schemas.openxmlformats.org/officeDocument/2006/math">
                    <m:r>
                      <a:rPr lang="de-DE" sz="1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sz="1600" dirty="0"/>
                  <a:t>4 </a:t>
                </a:r>
                <a14:m>
                  <m:oMath xmlns:m="http://schemas.openxmlformats.org/officeDocument/2006/math">
                    <m:r>
                      <a:rPr lang="de-DE" sz="16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de-DE" sz="1600" b="0" i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de-DE" sz="1600" dirty="0"/>
                  <a:t> </a:t>
                </a:r>
              </a:p>
              <a:p>
                <a:r>
                  <a:rPr lang="de-DE" sz="1800" dirty="0">
                    <a:sym typeface="Wingdings" panose="05000000000000000000" pitchFamily="2" charset="2"/>
                  </a:rPr>
                  <a:t>       </a:t>
                </a:r>
                <a:r>
                  <a:rPr lang="de-DE" sz="2000" dirty="0"/>
                  <a:t>x</a:t>
                </a:r>
                <a:r>
                  <a:rPr lang="de-DE" sz="1100" dirty="0"/>
                  <a:t>1</a:t>
                </a:r>
                <a:r>
                  <a:rPr lang="de-DE" sz="1800" dirty="0"/>
                  <a:t> = 9   oder    </a:t>
                </a:r>
                <a:r>
                  <a:rPr lang="de-DE" sz="2000" dirty="0"/>
                  <a:t>x</a:t>
                </a:r>
                <a:r>
                  <a:rPr lang="de-DE" sz="1100" dirty="0"/>
                  <a:t>2</a:t>
                </a:r>
                <a:r>
                  <a:rPr lang="de-DE" sz="1800" dirty="0"/>
                  <a:t> = </a:t>
                </a:r>
                <a14:m>
                  <m:oMath xmlns:m="http://schemas.openxmlformats.org/officeDocument/2006/math">
                    <m:r>
                      <a:rPr lang="de-DE" sz="1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de-DE" sz="1800" b="0" i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de-DE" sz="1800" dirty="0"/>
                  <a:t> </a:t>
                </a: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4128" y="1648047"/>
                <a:ext cx="9720073" cy="4661313"/>
              </a:xfrm>
              <a:blipFill>
                <a:blip r:embed="rId5"/>
                <a:stretch>
                  <a:fillRect l="-31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4844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3"/>
    </mc:Choice>
    <mc:Fallback xmlns="">
      <p:transition spd="slow" advTm="17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7.7|13.5|15.9|12.3|21.6|11.4|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19|16|7.1|4.8|1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3|0.1|0.1|0.1|0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61</Words>
  <Application>Microsoft Office PowerPoint</Application>
  <PresentationFormat>Breitbild</PresentationFormat>
  <Paragraphs>28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0" baseType="lpstr">
      <vt:lpstr>Cambria Math</vt:lpstr>
      <vt:lpstr>Tw Cen MT</vt:lpstr>
      <vt:lpstr>Tw Cen MT Condensed</vt:lpstr>
      <vt:lpstr>Wingdings</vt:lpstr>
      <vt:lpstr>Wingdings 3</vt:lpstr>
      <vt:lpstr>Integral</vt:lpstr>
      <vt:lpstr>Anwendung der p-q-Formel</vt:lpstr>
      <vt:lpstr>Beispiel mit 2 Lösungen</vt:lpstr>
      <vt:lpstr>Beispiel mit keiner und einer Lösung</vt:lpstr>
      <vt:lpstr>Was macht man, wenn vor dem x² ein Faktor steht?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Anwendung der p-q-Formel</dc:title>
  <dc:creator>Corinna Meier</dc:creator>
  <cp:lastModifiedBy>Corinna Meier</cp:lastModifiedBy>
  <cp:revision>22</cp:revision>
  <dcterms:created xsi:type="dcterms:W3CDTF">2016-09-21T13:04:47Z</dcterms:created>
  <dcterms:modified xsi:type="dcterms:W3CDTF">2016-09-25T16:15:49Z</dcterms:modified>
</cp:coreProperties>
</file>