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0-02T08:20:57.13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31 1066,'5'0,"2"5,4 2,1 4,3 1,4-2,-1 2,2 0,1 2,4 4,1 4,2-2,1 1,-4 2,-2-3,1-5,1-5,1-5,1-2,2-2,0-2,0 1,-4-6,-2-7,-4-6,-1-4,-4-5,-3-1,0 4,0-4,2 3,-1 1,-3-1,-2 0,-3-1,-2-6,4-3,0 0,0 2,-1 0,-2 2,-1 2,-1-1,-1-3,0-2,0-5,-1 0,1-3,0 0,0-2,0 2,0-1,0 1,0 3,0 4,0 3,-5 8,-2 2,-4 6,-6 1,-5 3,-3 5,1-2,2 1,-2 2,-2 3,4-3,1-1,3-2,1-1,-3 2,-2 3,-3 3,-2 2,-2 1,0 0,-1 2,0-1,0 1,0-1,5 6,7 5,1 3,4 2,4 5,4 3,2 2,-3 3,-1 0,2 2,0-1,2 0,2 0,0 0,1 0,0 0,0-1,-5-4,-1-2,0 0,1 1,1 2,2 1,1 1,-5-4,-1-1,1 1,1 0,2 3,1 0,1 2,0 0,2 0,-1 1,0 0,5-5,2-2,5-5,0 0,3-4,-1 2,2-3,-1-3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0-02T08:21:00.82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0 210,'0'5,"0"6,0 7,0 6,0 3,0 2,0 6,0 3,5 4,7 5,6 10,5 5,-1-2,0-8,2-6,2-7,-4-5,5-7,-3-5,0-5,-4-1,0 3,1-3,2 1,2 3,2 3,2 2,0-2,1-1,0-4,-1-4,1-6,0-3,0-4,0 0,-1-2,1 0,-1 0,1 0,-1-4,-4-7,-2-7,-5-4,-6-4,1 3,-2 1,-3-2,2-6,-1-2,-1-2,-3 2,-1 0,-3 1,0 1,-1 0,0-3,-1-3,1-3,0-2,-1 3,1 2,0 3,0-3,0-1,0 2,0 2,0 1,0 2,0 1,0 0,-5 6,-2 1,-4 5,-6 6,-4 4,-5 4,-2 3,3-4,2-1,-1 1,-2 1,-1 1,5-4,0-1,4-3,0-1,-2 2,-2 3,-3 2,-2 3,-1 1,-2 1,0 0,0 0,0 1,0-1,0 1,1-1,-1 0,1 0,-1 0,5 5,3 2,4 4,0 1,3 3,0-1,2 2,3 4,-2-2,2 1,1 2,4-2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0-02T08:22:51.988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31 1,'0'5,"0"6,0 7,0 6,0 2,0 4,0 5,0 2,0 6,0 4,0 5,0-1,0 0,0 2,0 6,0 0,-5-2,-1-5,-1-1,2-4,1-1,2-2,1 1,0-2,1-4,1-3,-1-2,0-3,0-1,1-1,-1 0,0 0,5-5,6-6,8-7,-1 0,2-2,3-2,2-3,2-1,2-2,0-1,1 0,0-1,0 1,0-1,0 1,-1 0,-4-5,-7-7,-2-1,-3-4,1-3,-1-4,-4-3,-3-1,3-7,-1-7,-1-1,-2 1,-2-2,-2 2,0 2,-1 3,0-1,-1-1,6 3,1 1,1-2,-2-1,-2 1,-1 3,0 1,-2 1,0 2,0 0,0 1,-1 0,1-1,-5 6,-7 7,-6 0,-5 4,1-1,0 2,3-2,0 1,3-2,-1 2,-2-3,-3 2,2-1,0 1,-3 3,4-1,-1 1,-1 2,2-2,0 1,-2 2,-3 3,-2 1,-1 2,-2 2,5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0-02T08:22:56.487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3,'0'5,"0"6,0 8,0 4,0 4,0 7,0 13,0 13,0 12,0 4,0-1,0-4,0-8,0-10,0-10,0-6,0-4,0-4,0-1,0 0,0 4,0 3,0 0,5 4,2 0,-1-1,0-2,2-7,1-4,-1 0,2-1,1 2,-3 1,3-4,5-1,4-5,4-4,3-5,2-4,1-2,0-2,0 0,1-1,-1 0,0-5,5-1,-4-5,-2-5,-1 0,-5-2,-1-2,0 1,-3 0,-6-2,1-2,-2-2,2-2,-2-1,-3 0,3-1,-2-5,-1-2,-4 1,-1 1,-2 2,-2 1,0 1,0 1,-1 0,1 1,0 0,-1 0,1-1,0-4,0-2,0 0,0 1,0 2,0 1,0 2,-5 0,-2 0,1 1,-4 5,0 1,1 0,-2 4,-5 5,0 0,-1 2,1-2,-1 2,-3-3,-3 2,3-2,-1 1,-2 4,4-3,-1 2,-1 3,-3 2,-2 3,-1 1,-2 1,-1 1,1 1,-1-1,0 1,0-1,0 1,0-1,6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0-02T08:24:07.306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1 297,'0'5,"0"7,0 6,0 5,0 9,0 4,0 1,0-1,5 3,1 6,1-1,-2 3,-1-1,3-5,1-3,4 2,-1-2,-1-1,-3 3,-2-1,2-2,1 4,-1-2,3-1,-1-2,0-3,1-7,1-2,2-6,0 0,-3 1,2-3,5-3,3-5,4-3,3-2,2-3,0 0,2-1,-1 0,0 1,0-1,-5-4,-2-2,1-5,0 0,2-3,1 1,-4-2,0 2,0 2,-3 0,-6-5,0-3,4-4,-3-2,-3-3,1-1,-1 0,2 5,-2 1,-2 1,-3-2,-3-1,-2-2,-1-5,-1-3,-1-5,1 0,-1 1,1-2,-1 0,1 4,0 2,0 2,0 3,0 0,0 2,0 0,0 0,0 0,0 0,0-1,0 1,0-1,0 1,0-1,-5 1,-6 4,-8 2,-4 5,-4 6,-2 4,4-1,1 1,-1 1,0 3,-2 1,-1 2,5-4,0-2,0 1,-1 1,-3 2,0 1,-2 1,0 1,0 0,-1 0,0 0,5 5,2 2,0 0,3 3,1 0,3 4,0-1,2 3,3 3,0-2,0 2,3 3,2 2,3 2,2 2,-5-4,-6-6,0-1,1 2,-2-3,0-4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0-02T08:24:01.412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 1448,'0'5,"0"6,5 7,2 6,-1 2,4-1,1-2,2-3,0-1,3-4,3-4,4 2,3-3,1-2,2-3,1-2,1-1,-1-2,0 0,0 0,0-1,0 1,-1-1,1 1,-1 0,1 0,-1 0,1 0,-1-5,1-7,-6-6,-1 0,-5-2,-5-3,0-2,3-2,3-2,-1 0,-3-1,0 5,-3 1,-2 1,1-7,-1-3,3 0,0-1,-4 1,-2 2,-3 0,-1 0,-3-3,0-3,0 2,-1 0,1 2,-1 1,1 2,0 0,0 0,0-4,0-7,0-1,0 1,0 3,0 2,0 3,0-3,0 0,0-5,0-5,0 0,0 3,0 4,0 4,0 2,-5 7,-7 3,-6 0,-5-1,-4 4,3 0,0 4,0 4,-2 4,-1 4,-1 2,-1 2,0 0,-1 1,1 0,-1 0,0-1,0 1,1-1,-1 0,0 5,1 2,-1-1,6 4,1 6,0-1,3 3,1-3,3 3,5 2,-1-2,1 1,3 2,-3 3,-3 2,-1 2,3 1,-1-5,1 0,2-1,-1-3,0 0,3 1,2 2,3 3,1 1,2 2,0 0,0 1,1 0,-1 0,0-1,1 1,-1 0,0 0,0-1,-5-4,-2-2,1 0,1 1,1 2,2 1,0 2,2 0,0 0,0 1,0 0,1-1,-1 1,0 0,0 0,0-1,0 1,0-1,0 1,0-6</inkml:trace>
  <inkml:trace contextRef="#ctx0" brushRef="#br0" timeOffset="15509.294">386 0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0-02T08:25:19.506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1659,'5'0,"7"0,6 0,5-5,4-1,2-1,-4-3,-1 0,-4-4,-1 1,6-2,4 1,8-2,6-4,13-2,5-9,3-3,1 3,-6 3,-8 1,-8 4,-5 2,-5 0,-3 2,-2 0,6-1,5-3,3 2,3 0,-1-1,-3-2,2 3,-1 0,-3 3,-4 1,-1-8,2 1,1-1,3-1,1-1,3-1,4-1,10 0,-2-6,2 4,-1 1,-4 2,-6 0,4-6,-2 4,1-3,2-2,7 1,-1 1,-1 6,-5 7,-11 3,-7 3,-5 0,2 2,2-2,5-3,1-5,9-8,6-3,4-8,3 0,5 1,-3 2,-7 8,-9 4,-6 6,-6 7,-4 5,-7 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0-02T08:25:43.112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0,'5'0,"6"5,7 2,11-1,9 5,9 4,12 0,15 8,6 5,4 2,-2-3,-11-7,-6-2,-10 2,-9-3,-2-5,-4 2,-4 2,-2-1,-3-3,4 2,1 3,-1-2,-1-2,-1-5,3-2,11 2,8-1,14 10,11 1,6 7,4 6,-3 1,-11-4,-15-7,-6-2,-8 1,-7-4,4-3,1-5,-3-3,2 2,-3 5,-1 0,-5-1,-1 2,-3-1,-1 2,0 4,-1-1,0-3,0-5,0-3,0-3,0 3,1 1,-1-1,1-2,-1-1,1 4,-1 0,6 5,6 4,2 6,3-2,-1-4,-3 1,-4-4,-3-3,-3-3,-1-4,-7 4,-2 0,1-1,-4 3,-1 1,-2-2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0-02T08:25:47.441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0,'0'5,"0"7,0 6,0 5,5 4,2 2,4 2,6-5,5-2,3 0,8-4,4 5,4 3,12 1,11 2,5 0,-5 5,-2-4,-8-2,-7-2,-2-4,-3-3,-4 1,6-3,-4 0,2 1,-2-2,7-4,1 0,3 3,-3-1,-5 1,-9 3,-5-2,-8 2,-3-4,1-4,3 1,1-2,3 8,2 0,1 2,0 2,6 3,12 7,8 7,14 8,6 5,6 3,-2-1,-4-7,-4 0,-10-4,-5-5,-12-3,-3-8,-9-4,-5 0,3-1,2-3,0 0,0 1,-1-2,-5 0,-3-3,1 1,0-3,2-4,1 3,1-3,-4 3,-1 0,0-4,2-2,1-3,2-2,-5 4,0 1,0-1,2-2,1 4,1 1,-3 3,-2 0,2-2,0-3,2-2,-3-3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10-02T08:25:59.445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1060,'0'-5,"5"-2,6-4,13-6,5-5,5-3,5-4,2 0,8-1,22-6,28-6,23-2,5 3,2 2,-7 3,-8 3,-14 2,-4 1,-3 1,-2 5,3 2,1 4,-11 1,-9-3,-13 3,-2 0,5 1,0 5,5 3,5-1,1 0,-4-3,-3 1,-9-4,-9 2,-4-2,-4 0,-5 0,-3 0,-4 5,-1 2,4 4,2-3,-1-1,-1 2,3-3,1-1,-1 2,-2 2,-2 2,-1 2,4-4,0-1,5 1,5 2,0 0,2 2,-2-4,1 0,-2-1,1 2,-3 2,3 1,2-4,4-1,2 1,3-4,2 0,0 1,-4-2,-7 1,-7 1,-9 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3EB6751-FB7B-46F1-9A4F-4EB09D59322D}" type="datetimeFigureOut">
              <a:rPr lang="de-DE" smtClean="0"/>
              <a:t>02.10.2017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5C06-C5BA-4467-B048-C85847668742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634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B6751-FB7B-46F1-9A4F-4EB09D59322D}" type="datetimeFigureOut">
              <a:rPr lang="de-DE" smtClean="0"/>
              <a:t>02.10.2017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5C06-C5BA-4467-B048-C858476687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579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B6751-FB7B-46F1-9A4F-4EB09D59322D}" type="datetimeFigureOut">
              <a:rPr lang="de-DE" smtClean="0"/>
              <a:t>02.10.2017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5C06-C5BA-4467-B048-C85847668742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9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B6751-FB7B-46F1-9A4F-4EB09D59322D}" type="datetimeFigureOut">
              <a:rPr lang="de-DE" smtClean="0"/>
              <a:t>02.10.2017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5C06-C5BA-4467-B048-C858476687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0439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B6751-FB7B-46F1-9A4F-4EB09D59322D}" type="datetimeFigureOut">
              <a:rPr lang="de-DE" smtClean="0"/>
              <a:t>02.10.2017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5C06-C5BA-4467-B048-C858476687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6656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B6751-FB7B-46F1-9A4F-4EB09D59322D}" type="datetimeFigureOut">
              <a:rPr lang="de-DE" smtClean="0"/>
              <a:t>02.10.2017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5C06-C5BA-4467-B048-C858476687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6569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B6751-FB7B-46F1-9A4F-4EB09D59322D}" type="datetimeFigureOut">
              <a:rPr lang="de-DE" smtClean="0"/>
              <a:t>02.10.2017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5C06-C5BA-4467-B048-C858476687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23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B6751-FB7B-46F1-9A4F-4EB09D59322D}" type="datetimeFigureOut">
              <a:rPr lang="de-DE" smtClean="0"/>
              <a:t>02.10.2017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5C06-C5BA-4467-B048-C858476687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171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B6751-FB7B-46F1-9A4F-4EB09D59322D}" type="datetimeFigureOut">
              <a:rPr lang="de-DE" smtClean="0"/>
              <a:t>02.10.2017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5C06-C5BA-4467-B048-C85847668742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319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B6751-FB7B-46F1-9A4F-4EB09D59322D}" type="datetimeFigureOut">
              <a:rPr lang="de-DE" smtClean="0"/>
              <a:t>02.10.2017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5C06-C5BA-4467-B048-C858476687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438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B6751-FB7B-46F1-9A4F-4EB09D59322D}" type="datetimeFigureOut">
              <a:rPr lang="de-DE" smtClean="0"/>
              <a:t>02.10.2017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75C06-C5BA-4467-B048-C85847668742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113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3EB6751-FB7B-46F1-9A4F-4EB09D59322D}" type="datetimeFigureOut">
              <a:rPr lang="de-DE" smtClean="0"/>
              <a:t>02.10.2017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B675C06-C5BA-4467-B048-C85847668742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660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customXml" Target="../ink/ink4.xml"/><Relationship Id="rId18" Type="http://schemas.openxmlformats.org/officeDocument/2006/relationships/image" Target="../media/image19.png"/><Relationship Id="rId26" Type="http://schemas.openxmlformats.org/officeDocument/2006/relationships/image" Target="../media/image23.png"/><Relationship Id="rId3" Type="http://schemas.openxmlformats.org/officeDocument/2006/relationships/image" Target="../media/image10.png"/><Relationship Id="rId21" Type="http://schemas.openxmlformats.org/officeDocument/2006/relationships/customXml" Target="../ink/ink8.xml"/><Relationship Id="rId7" Type="http://schemas.openxmlformats.org/officeDocument/2006/relationships/customXml" Target="../ink/ink1.xml"/><Relationship Id="rId12" Type="http://schemas.openxmlformats.org/officeDocument/2006/relationships/image" Target="../media/image16.png"/><Relationship Id="rId17" Type="http://schemas.openxmlformats.org/officeDocument/2006/relationships/customXml" Target="../ink/ink6.xml"/><Relationship Id="rId25" Type="http://schemas.openxmlformats.org/officeDocument/2006/relationships/customXml" Target="../ink/ink10.xml"/><Relationship Id="rId2" Type="http://schemas.openxmlformats.org/officeDocument/2006/relationships/image" Target="../media/image9.png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customXml" Target="../ink/ink3.xml"/><Relationship Id="rId24" Type="http://schemas.openxmlformats.org/officeDocument/2006/relationships/image" Target="../media/image22.png"/><Relationship Id="rId5" Type="http://schemas.openxmlformats.org/officeDocument/2006/relationships/image" Target="../media/image12.png"/><Relationship Id="rId15" Type="http://schemas.openxmlformats.org/officeDocument/2006/relationships/customXml" Target="../ink/ink5.xml"/><Relationship Id="rId23" Type="http://schemas.openxmlformats.org/officeDocument/2006/relationships/customXml" Target="../ink/ink9.xml"/><Relationship Id="rId10" Type="http://schemas.openxmlformats.org/officeDocument/2006/relationships/image" Target="../media/image15.png"/><Relationship Id="rId19" Type="http://schemas.openxmlformats.org/officeDocument/2006/relationships/customXml" Target="../ink/ink7.xml"/><Relationship Id="rId4" Type="http://schemas.openxmlformats.org/officeDocument/2006/relationships/image" Target="../media/image11.png"/><Relationship Id="rId9" Type="http://schemas.openxmlformats.org/officeDocument/2006/relationships/customXml" Target="../ink/ink2.xml"/><Relationship Id="rId14" Type="http://schemas.openxmlformats.org/officeDocument/2006/relationships/image" Target="../media/image17.png"/><Relationship Id="rId22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5C42CF-4189-49C1-803C-F062250703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Einführung in die Wahrscheinlichkeitsrechnung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D0F24A8-41B5-4370-AB97-A011366D84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www.matheportal.wordpress.com</a:t>
            </a:r>
          </a:p>
        </p:txBody>
      </p:sp>
    </p:spTree>
    <p:extLst>
      <p:ext uri="{BB962C8B-B14F-4D97-AF65-F5344CB8AC3E}">
        <p14:creationId xmlns:p14="http://schemas.microsoft.com/office/powerpoint/2010/main" val="3539698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A08E72-7132-46F3-A87C-CA445027D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5"/>
            <a:ext cx="9720072" cy="531203"/>
          </a:xfrm>
        </p:spPr>
        <p:txBody>
          <a:bodyPr>
            <a:normAutofit fontScale="90000"/>
          </a:bodyPr>
          <a:lstStyle/>
          <a:p>
            <a:r>
              <a:rPr lang="de-DE" dirty="0"/>
              <a:t>Brüche, Dezimalzahlen und Prozente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3E6D96-7737-405F-A3D7-8572F5E0F6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1318437"/>
            <a:ext cx="4754880" cy="4990923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Was ist 42% als Bruch? </a:t>
            </a:r>
          </a:p>
          <a:p>
            <a:r>
              <a:rPr lang="de-DE" dirty="0"/>
              <a:t>Was ist 42% als Dezimalzahl? </a:t>
            </a:r>
          </a:p>
          <a:p>
            <a:r>
              <a:rPr lang="de-DE" dirty="0"/>
              <a:t>Was ist 4% als Dezimalzahl? </a:t>
            </a:r>
          </a:p>
          <a:p>
            <a:r>
              <a:rPr lang="de-DE" dirty="0"/>
              <a:t>Wandeln Sie um in Dezimalzahlen!</a:t>
            </a:r>
          </a:p>
          <a:p>
            <a:r>
              <a:rPr lang="de-DE" dirty="0"/>
              <a:t>30% = </a:t>
            </a:r>
          </a:p>
          <a:p>
            <a:r>
              <a:rPr lang="de-DE" dirty="0"/>
              <a:t>27% =</a:t>
            </a:r>
          </a:p>
          <a:p>
            <a:r>
              <a:rPr lang="de-DE" dirty="0"/>
              <a:t>15% =</a:t>
            </a:r>
          </a:p>
          <a:p>
            <a:r>
              <a:rPr lang="de-DE" dirty="0"/>
              <a:t>2% =</a:t>
            </a:r>
          </a:p>
          <a:p>
            <a:r>
              <a:rPr lang="de-DE" dirty="0"/>
              <a:t>1,3% =</a:t>
            </a:r>
          </a:p>
          <a:p>
            <a:r>
              <a:rPr lang="de-DE" dirty="0"/>
              <a:t>100% = </a:t>
            </a:r>
          </a:p>
          <a:p>
            <a:r>
              <a:rPr lang="de-DE" dirty="0"/>
              <a:t>0,1% =</a:t>
            </a:r>
          </a:p>
          <a:p>
            <a:r>
              <a:rPr lang="de-DE" dirty="0"/>
              <a:t>0,01% =</a:t>
            </a:r>
          </a:p>
          <a:p>
            <a:r>
              <a:rPr lang="de-DE" dirty="0"/>
              <a:t>73% =</a:t>
            </a:r>
          </a:p>
          <a:p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Inhaltsplatzhalter 3">
                <a:extLst>
                  <a:ext uri="{FF2B5EF4-FFF2-40B4-BE49-F238E27FC236}">
                    <a16:creationId xmlns:a16="http://schemas.microsoft.com/office/drawing/2014/main" id="{DCAA1DDA-7093-4828-8774-98A85910902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989320" y="1116419"/>
                <a:ext cx="4754880" cy="519294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 panose="02040503050406030204" pitchFamily="18" charset="0"/>
                          </a:rPr>
                          <m:t>42</m:t>
                        </m:r>
                      </m:num>
                      <m:den>
                        <m:r>
                          <a:rPr lang="de-DE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de-DE" dirty="0"/>
              </a:p>
              <a:p>
                <a:r>
                  <a:rPr lang="de-DE" dirty="0"/>
                  <a:t>42 : 100 = 0,42</a:t>
                </a:r>
              </a:p>
              <a:p>
                <a:r>
                  <a:rPr lang="de-DE" dirty="0"/>
                  <a:t>4 : 100 = 0,04</a:t>
                </a:r>
              </a:p>
              <a:p>
                <a:r>
                  <a:rPr lang="de-DE" dirty="0"/>
                  <a:t>Die Prozentzahlen/Wahrscheinlichkeiten liegen als Dezimalzahl zwischen </a:t>
                </a:r>
              </a:p>
              <a:p>
                <a:r>
                  <a:rPr lang="de-DE" dirty="0"/>
                  <a:t>und         .</a:t>
                </a:r>
              </a:p>
              <a:p>
                <a:endParaRPr lang="de-DE" dirty="0"/>
              </a:p>
            </p:txBody>
          </p:sp>
        </mc:Choice>
        <mc:Fallback>
          <p:sp>
            <p:nvSpPr>
              <p:cNvPr id="4" name="Inhaltsplatzhalter 3">
                <a:extLst>
                  <a:ext uri="{FF2B5EF4-FFF2-40B4-BE49-F238E27FC236}">
                    <a16:creationId xmlns:a16="http://schemas.microsoft.com/office/drawing/2014/main" id="{DCAA1DDA-7093-4828-8774-98A8591090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989320" y="1116419"/>
                <a:ext cx="4754880" cy="5192942"/>
              </a:xfrm>
              <a:blipFill>
                <a:blip r:embed="rId2"/>
                <a:stretch>
                  <a:fillRect l="-769" r="-153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hteck 4">
            <a:extLst>
              <a:ext uri="{FF2B5EF4-FFF2-40B4-BE49-F238E27FC236}">
                <a16:creationId xmlns:a16="http://schemas.microsoft.com/office/drawing/2014/main" id="{5212A23F-44E1-43C3-ABEF-8DC7851EBC88}"/>
              </a:ext>
            </a:extLst>
          </p:cNvPr>
          <p:cNvSpPr/>
          <p:nvPr/>
        </p:nvSpPr>
        <p:spPr>
          <a:xfrm>
            <a:off x="1924489" y="2860159"/>
            <a:ext cx="510363" cy="2551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0,3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DB92B28-42B7-4CFE-9627-81BCE89FF382}"/>
              </a:ext>
            </a:extLst>
          </p:cNvPr>
          <p:cNvSpPr/>
          <p:nvPr/>
        </p:nvSpPr>
        <p:spPr>
          <a:xfrm>
            <a:off x="1924489" y="3232299"/>
            <a:ext cx="648586" cy="244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0,27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F10DFBE-D574-4219-B7E2-6476396F5242}"/>
              </a:ext>
            </a:extLst>
          </p:cNvPr>
          <p:cNvSpPr/>
          <p:nvPr/>
        </p:nvSpPr>
        <p:spPr>
          <a:xfrm>
            <a:off x="1913858" y="3615070"/>
            <a:ext cx="648586" cy="233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0,15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42E7CCD-FC06-4EE3-9BD0-00E9A05E2746}"/>
              </a:ext>
            </a:extLst>
          </p:cNvPr>
          <p:cNvSpPr/>
          <p:nvPr/>
        </p:nvSpPr>
        <p:spPr>
          <a:xfrm>
            <a:off x="1913858" y="3976578"/>
            <a:ext cx="616685" cy="297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0,02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67D9E97-F8F3-478F-B374-629785AFC954}"/>
              </a:ext>
            </a:extLst>
          </p:cNvPr>
          <p:cNvSpPr/>
          <p:nvPr/>
        </p:nvSpPr>
        <p:spPr>
          <a:xfrm>
            <a:off x="1967021" y="4387263"/>
            <a:ext cx="786810" cy="2551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0,013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445E910-021A-472C-AAC0-BAA7B6C53DC6}"/>
              </a:ext>
            </a:extLst>
          </p:cNvPr>
          <p:cNvSpPr/>
          <p:nvPr/>
        </p:nvSpPr>
        <p:spPr>
          <a:xfrm>
            <a:off x="2025499" y="4720859"/>
            <a:ext cx="425304" cy="212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/>
              <a:t>1</a:t>
            </a: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A95D9EA-3823-47F7-A15B-8EC50A1F01A6}"/>
              </a:ext>
            </a:extLst>
          </p:cNvPr>
          <p:cNvSpPr/>
          <p:nvPr/>
        </p:nvSpPr>
        <p:spPr>
          <a:xfrm>
            <a:off x="1967021" y="5078383"/>
            <a:ext cx="818708" cy="2025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0,001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16617196-02A4-4BA4-9242-E847266303E6}"/>
              </a:ext>
            </a:extLst>
          </p:cNvPr>
          <p:cNvSpPr/>
          <p:nvPr/>
        </p:nvSpPr>
        <p:spPr>
          <a:xfrm>
            <a:off x="2057393" y="5446535"/>
            <a:ext cx="946299" cy="244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0,0001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6D681F0-97AB-43AC-B1E5-8E98B294B7B2}"/>
              </a:ext>
            </a:extLst>
          </p:cNvPr>
          <p:cNvSpPr/>
          <p:nvPr/>
        </p:nvSpPr>
        <p:spPr>
          <a:xfrm>
            <a:off x="2041448" y="5856681"/>
            <a:ext cx="818709" cy="223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0,73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FB83785-8243-41DF-B038-4B1027F0DC8D}"/>
              </a:ext>
            </a:extLst>
          </p:cNvPr>
          <p:cNvSpPr/>
          <p:nvPr/>
        </p:nvSpPr>
        <p:spPr>
          <a:xfrm>
            <a:off x="9707525" y="2987749"/>
            <a:ext cx="552893" cy="329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Null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17262F1-8FB3-4675-A053-F2DA82B3E4C7}"/>
              </a:ext>
            </a:extLst>
          </p:cNvPr>
          <p:cNvSpPr/>
          <p:nvPr/>
        </p:nvSpPr>
        <p:spPr>
          <a:xfrm>
            <a:off x="6560288" y="3466212"/>
            <a:ext cx="563526" cy="382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Eins</a:t>
            </a:r>
          </a:p>
        </p:txBody>
      </p:sp>
    </p:spTree>
    <p:extLst>
      <p:ext uri="{BB962C8B-B14F-4D97-AF65-F5344CB8AC3E}">
        <p14:creationId xmlns:p14="http://schemas.microsoft.com/office/powerpoint/2010/main" val="5892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C47DCA-2F52-464E-9EB1-3B30F9BF3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041565"/>
          </a:xfrm>
        </p:spPr>
        <p:txBody>
          <a:bodyPr>
            <a:normAutofit fontScale="90000"/>
          </a:bodyPr>
          <a:lstStyle/>
          <a:p>
            <a:r>
              <a:rPr lang="de-DE" dirty="0"/>
              <a:t>Begriffe der Wahrscheinlichkeitsrechnung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7C053E-0911-40FD-8E11-A41A1DECB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468" y="1381168"/>
            <a:ext cx="9720073" cy="4682579"/>
          </a:xfrm>
        </p:spPr>
        <p:txBody>
          <a:bodyPr>
            <a:normAutofit/>
          </a:bodyPr>
          <a:lstStyle/>
          <a:p>
            <a:r>
              <a:rPr lang="de-DE" dirty="0"/>
              <a:t>Wahrscheinlichkeit: </a:t>
            </a:r>
          </a:p>
          <a:p>
            <a:r>
              <a:rPr lang="de-DE" dirty="0"/>
              <a:t>Zufallsexperiment: </a:t>
            </a:r>
          </a:p>
          <a:p>
            <a:r>
              <a:rPr lang="de-DE" dirty="0"/>
              <a:t>relative Häufigkeit:</a:t>
            </a:r>
          </a:p>
          <a:p>
            <a:r>
              <a:rPr lang="de-DE" dirty="0"/>
              <a:t>Beispiel eines Zufallsversuches: Man würfelt 90mal und erhält folgende Werte:</a:t>
            </a:r>
          </a:p>
          <a:p>
            <a:endParaRPr lang="de-DE" dirty="0"/>
          </a:p>
          <a:p>
            <a:r>
              <a:rPr lang="de-DE" dirty="0"/>
              <a:t>  </a:t>
            </a:r>
          </a:p>
          <a:p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4BEA602-3D88-4759-8962-1B6536F4B10B}"/>
              </a:ext>
            </a:extLst>
          </p:cNvPr>
          <p:cNvSpPr/>
          <p:nvPr/>
        </p:nvSpPr>
        <p:spPr>
          <a:xfrm>
            <a:off x="2929270" y="1280907"/>
            <a:ext cx="7708605" cy="606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rgbClr val="FF0000"/>
                </a:solidFill>
              </a:rPr>
              <a:t>auf lange Sicht versucht man die Häufigkeiten eines Ereignisses vorauszusagen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341A61C-64F9-43A2-B2AF-C83048EE9D23}"/>
              </a:ext>
            </a:extLst>
          </p:cNvPr>
          <p:cNvSpPr/>
          <p:nvPr/>
        </p:nvSpPr>
        <p:spPr>
          <a:xfrm>
            <a:off x="3009014" y="1806787"/>
            <a:ext cx="8389088" cy="5156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rgbClr val="FF0000"/>
                </a:solidFill>
              </a:rPr>
              <a:t>Versuche (= Experimente), die bei wiederholter Durchführung (zu gleichen Bedingungen) verschiedene Ausgänge haben können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23AB6F2-3DDE-472E-BABB-25342A0524EA}"/>
              </a:ext>
            </a:extLst>
          </p:cNvPr>
          <p:cNvSpPr/>
          <p:nvPr/>
        </p:nvSpPr>
        <p:spPr>
          <a:xfrm>
            <a:off x="3009014" y="2322472"/>
            <a:ext cx="8835656" cy="557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rgbClr val="FF0000"/>
                </a:solidFill>
              </a:rPr>
              <a:t>beschreibt, wie groß der Anteil der absoluten Häufigkeit an der Gesamtzahl der Versuche ist. </a:t>
            </a:r>
          </a:p>
        </p:txBody>
      </p:sp>
      <p:graphicFrame>
        <p:nvGraphicFramePr>
          <p:cNvPr id="12" name="Tabelle 11">
            <a:extLst>
              <a:ext uri="{FF2B5EF4-FFF2-40B4-BE49-F238E27FC236}">
                <a16:creationId xmlns:a16="http://schemas.microsoft.com/office/drawing/2014/main" id="{9082D884-B6C6-479F-840E-A13523F77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971032"/>
              </p:ext>
            </p:extLst>
          </p:nvPr>
        </p:nvGraphicFramePr>
        <p:xfrm>
          <a:off x="627321" y="3406251"/>
          <a:ext cx="8878186" cy="16990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5637">
                  <a:extLst>
                    <a:ext uri="{9D8B030D-6E8A-4147-A177-3AD203B41FA5}">
                      <a16:colId xmlns:a16="http://schemas.microsoft.com/office/drawing/2014/main" val="1444923615"/>
                    </a:ext>
                  </a:extLst>
                </a:gridCol>
                <a:gridCol w="1127051">
                  <a:extLst>
                    <a:ext uri="{9D8B030D-6E8A-4147-A177-3AD203B41FA5}">
                      <a16:colId xmlns:a16="http://schemas.microsoft.com/office/drawing/2014/main" val="4135541913"/>
                    </a:ext>
                  </a:extLst>
                </a:gridCol>
                <a:gridCol w="1212112">
                  <a:extLst>
                    <a:ext uri="{9D8B030D-6E8A-4147-A177-3AD203B41FA5}">
                      <a16:colId xmlns:a16="http://schemas.microsoft.com/office/drawing/2014/main" val="1434457260"/>
                    </a:ext>
                  </a:extLst>
                </a:gridCol>
                <a:gridCol w="1105786">
                  <a:extLst>
                    <a:ext uri="{9D8B030D-6E8A-4147-A177-3AD203B41FA5}">
                      <a16:colId xmlns:a16="http://schemas.microsoft.com/office/drawing/2014/main" val="353466969"/>
                    </a:ext>
                  </a:extLst>
                </a:gridCol>
                <a:gridCol w="1052623">
                  <a:extLst>
                    <a:ext uri="{9D8B030D-6E8A-4147-A177-3AD203B41FA5}">
                      <a16:colId xmlns:a16="http://schemas.microsoft.com/office/drawing/2014/main" val="514752751"/>
                    </a:ext>
                  </a:extLst>
                </a:gridCol>
                <a:gridCol w="1137684">
                  <a:extLst>
                    <a:ext uri="{9D8B030D-6E8A-4147-A177-3AD203B41FA5}">
                      <a16:colId xmlns:a16="http://schemas.microsoft.com/office/drawing/2014/main" val="3803510943"/>
                    </a:ext>
                  </a:extLst>
                </a:gridCol>
                <a:gridCol w="1467293">
                  <a:extLst>
                    <a:ext uri="{9D8B030D-6E8A-4147-A177-3AD203B41FA5}">
                      <a16:colId xmlns:a16="http://schemas.microsoft.com/office/drawing/2014/main" val="2636540868"/>
                    </a:ext>
                  </a:extLst>
                </a:gridCol>
              </a:tblGrid>
              <a:tr h="418852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349158"/>
                  </a:ext>
                </a:extLst>
              </a:tr>
              <a:tr h="418852">
                <a:tc>
                  <a:txBody>
                    <a:bodyPr/>
                    <a:lstStyle/>
                    <a:p>
                      <a:r>
                        <a:rPr lang="de-DE" dirty="0"/>
                        <a:t>Anzahl (absolute Häufigkeit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263803"/>
                  </a:ext>
                </a:extLst>
              </a:tr>
              <a:tr h="418852">
                <a:tc>
                  <a:txBody>
                    <a:bodyPr/>
                    <a:lstStyle/>
                    <a:p>
                      <a:r>
                        <a:rPr lang="de-DE" dirty="0"/>
                        <a:t>relative Häufigkeit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014764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hteck 12">
                <a:extLst>
                  <a:ext uri="{FF2B5EF4-FFF2-40B4-BE49-F238E27FC236}">
                    <a16:creationId xmlns:a16="http://schemas.microsoft.com/office/drawing/2014/main" id="{E8163FC1-BA0F-4A93-AB7C-CDE09EA081AB}"/>
                  </a:ext>
                </a:extLst>
              </p:cNvPr>
              <p:cNvSpPr/>
              <p:nvPr/>
            </p:nvSpPr>
            <p:spPr>
              <a:xfrm>
                <a:off x="2541181" y="4524154"/>
                <a:ext cx="584789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13" name="Rechteck 12">
                <a:extLst>
                  <a:ext uri="{FF2B5EF4-FFF2-40B4-BE49-F238E27FC236}">
                    <a16:creationId xmlns:a16="http://schemas.microsoft.com/office/drawing/2014/main" id="{E8163FC1-BA0F-4A93-AB7C-CDE09EA081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181" y="4524154"/>
                <a:ext cx="584789" cy="457200"/>
              </a:xfrm>
              <a:prstGeom prst="rect">
                <a:avLst/>
              </a:prstGeom>
              <a:blipFill>
                <a:blip r:embed="rId2"/>
                <a:stretch>
                  <a:fillRect b="-3846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hteck 13">
                <a:extLst>
                  <a:ext uri="{FF2B5EF4-FFF2-40B4-BE49-F238E27FC236}">
                    <a16:creationId xmlns:a16="http://schemas.microsoft.com/office/drawing/2014/main" id="{3317F832-87FE-48CE-874B-531091BC4A9D}"/>
                  </a:ext>
                </a:extLst>
              </p:cNvPr>
              <p:cNvSpPr/>
              <p:nvPr/>
            </p:nvSpPr>
            <p:spPr>
              <a:xfrm>
                <a:off x="3665576" y="4595718"/>
                <a:ext cx="1026041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  <m:r>
                        <a:rPr lang="de-DE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de-DE" sz="1600" dirty="0"/>
              </a:p>
            </p:txBody>
          </p:sp>
        </mc:Choice>
        <mc:Fallback>
          <p:sp>
            <p:nvSpPr>
              <p:cNvPr id="14" name="Rechteck 13">
                <a:extLst>
                  <a:ext uri="{FF2B5EF4-FFF2-40B4-BE49-F238E27FC236}">
                    <a16:creationId xmlns:a16="http://schemas.microsoft.com/office/drawing/2014/main" id="{3317F832-87FE-48CE-874B-531091BC4A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5576" y="4595718"/>
                <a:ext cx="1026041" cy="457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6DDDBDB8-BD54-4195-B00F-B1B1C517E477}"/>
                  </a:ext>
                </a:extLst>
              </p:cNvPr>
              <p:cNvSpPr/>
              <p:nvPr/>
            </p:nvSpPr>
            <p:spPr>
              <a:xfrm>
                <a:off x="4917930" y="4500231"/>
                <a:ext cx="887441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  <m:r>
                        <a:rPr lang="de-DE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de-DE" sz="1600" dirty="0"/>
              </a:p>
            </p:txBody>
          </p:sp>
        </mc:Choice>
        <mc:Fallback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6DDDBDB8-BD54-4195-B00F-B1B1C517E4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930" y="4500231"/>
                <a:ext cx="887441" cy="457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36F15B02-1FD6-4FB8-B201-84E3AE27D6F6}"/>
                  </a:ext>
                </a:extLst>
              </p:cNvPr>
              <p:cNvSpPr/>
              <p:nvPr/>
            </p:nvSpPr>
            <p:spPr>
              <a:xfrm>
                <a:off x="6039293" y="4546196"/>
                <a:ext cx="744279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36F15B02-1FD6-4FB8-B201-84E3AE27D6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9293" y="4546196"/>
                <a:ext cx="744279" cy="457200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ED7A638F-633F-47BE-A954-9420835CC360}"/>
                  </a:ext>
                </a:extLst>
              </p:cNvPr>
              <p:cNvSpPr/>
              <p:nvPr/>
            </p:nvSpPr>
            <p:spPr>
              <a:xfrm>
                <a:off x="7012175" y="4510863"/>
                <a:ext cx="978195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  <m:r>
                        <a:rPr lang="de-DE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de-D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de-DE" sz="1600" dirty="0"/>
              </a:p>
            </p:txBody>
          </p:sp>
        </mc:Choice>
        <mc:Fallback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ED7A638F-633F-47BE-A954-9420835CC3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175" y="4510863"/>
                <a:ext cx="978195" cy="4572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hteck 17">
                <a:extLst>
                  <a:ext uri="{FF2B5EF4-FFF2-40B4-BE49-F238E27FC236}">
                    <a16:creationId xmlns:a16="http://schemas.microsoft.com/office/drawing/2014/main" id="{2C5A0A4F-B92B-4C41-BBEB-4AE25A28F840}"/>
                  </a:ext>
                </a:extLst>
              </p:cNvPr>
              <p:cNvSpPr/>
              <p:nvPr/>
            </p:nvSpPr>
            <p:spPr>
              <a:xfrm>
                <a:off x="8224292" y="4546196"/>
                <a:ext cx="808074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18" name="Rechteck 17">
                <a:extLst>
                  <a:ext uri="{FF2B5EF4-FFF2-40B4-BE49-F238E27FC236}">
                    <a16:creationId xmlns:a16="http://schemas.microsoft.com/office/drawing/2014/main" id="{2C5A0A4F-B92B-4C41-BBEB-4AE25A28F8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4292" y="4546196"/>
                <a:ext cx="808074" cy="457200"/>
              </a:xfrm>
              <a:prstGeom prst="rect">
                <a:avLst/>
              </a:prstGeom>
              <a:blipFill>
                <a:blip r:embed="rId7"/>
                <a:stretch>
                  <a:fillRect b="-3846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130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96D5F5-4034-4EB5-8E47-1F310BB7D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967137"/>
          </a:xfrm>
        </p:spPr>
        <p:txBody>
          <a:bodyPr/>
          <a:lstStyle/>
          <a:p>
            <a:r>
              <a:rPr lang="de-DE" dirty="0"/>
              <a:t>Weitere Begriffe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2E1DF82-96DA-40B2-95F5-B6210FC1B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92595"/>
            <a:ext cx="9720073" cy="4416765"/>
          </a:xfrm>
        </p:spPr>
        <p:txBody>
          <a:bodyPr/>
          <a:lstStyle/>
          <a:p>
            <a:r>
              <a:rPr lang="de-DE" b="1" dirty="0">
                <a:solidFill>
                  <a:srgbClr val="FF0000"/>
                </a:solidFill>
              </a:rPr>
              <a:t>Ergebnis</a:t>
            </a:r>
            <a:r>
              <a:rPr lang="de-DE" dirty="0"/>
              <a:t>: Ausgang eines Zufallsexperimentes		</a:t>
            </a:r>
          </a:p>
          <a:p>
            <a:r>
              <a:rPr lang="de-DE" dirty="0"/>
              <a:t>Beispiel: bei einem Würfel:</a:t>
            </a:r>
          </a:p>
          <a:p>
            <a:r>
              <a:rPr lang="de-DE" b="1" dirty="0">
                <a:solidFill>
                  <a:srgbClr val="FF0000"/>
                </a:solidFill>
              </a:rPr>
              <a:t>Ereignis</a:t>
            </a:r>
            <a:r>
              <a:rPr lang="de-DE" dirty="0"/>
              <a:t>: Menge/Zusammenfassung von Ergebnissen	</a:t>
            </a:r>
          </a:p>
          <a:p>
            <a:r>
              <a:rPr lang="de-DE" dirty="0"/>
              <a:t>Beispiel: bei einem Würfel: </a:t>
            </a:r>
          </a:p>
          <a:p>
            <a:r>
              <a:rPr lang="de-DE" b="1" dirty="0">
                <a:solidFill>
                  <a:srgbClr val="FF0000"/>
                </a:solidFill>
              </a:rPr>
              <a:t>Ergebnismenge</a:t>
            </a:r>
            <a:r>
              <a:rPr lang="de-DE" dirty="0"/>
              <a:t>: Menge aller möglichen Ergebnisse	</a:t>
            </a:r>
          </a:p>
          <a:p>
            <a:r>
              <a:rPr lang="de-DE" dirty="0"/>
              <a:t>Beispiel: bei einem Würfel: </a:t>
            </a:r>
          </a:p>
          <a:p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081B3EB-4E84-4560-9A50-1E73A0004A00}"/>
              </a:ext>
            </a:extLst>
          </p:cNvPr>
          <p:cNvSpPr/>
          <p:nvPr/>
        </p:nvSpPr>
        <p:spPr>
          <a:xfrm>
            <a:off x="4396562" y="2424224"/>
            <a:ext cx="903768" cy="3615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{6}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ED7467A-EF53-486D-9EA8-323BD6812B01}"/>
              </a:ext>
            </a:extLst>
          </p:cNvPr>
          <p:cNvSpPr/>
          <p:nvPr/>
        </p:nvSpPr>
        <p:spPr>
          <a:xfrm>
            <a:off x="4396562" y="3285461"/>
            <a:ext cx="1169582" cy="361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b="1" dirty="0">
                <a:solidFill>
                  <a:srgbClr val="FF0000"/>
                </a:solidFill>
              </a:rPr>
              <a:t>{2,4,6}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3EA7552-7BBB-4E39-8597-77C055E1F387}"/>
              </a:ext>
            </a:extLst>
          </p:cNvPr>
          <p:cNvSpPr/>
          <p:nvPr/>
        </p:nvSpPr>
        <p:spPr>
          <a:xfrm>
            <a:off x="4295553" y="4223252"/>
            <a:ext cx="1860698" cy="5209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{1,2,3,4,5,6}</a:t>
            </a:r>
          </a:p>
        </p:txBody>
      </p:sp>
    </p:spTree>
    <p:extLst>
      <p:ext uri="{BB962C8B-B14F-4D97-AF65-F5344CB8AC3E}">
        <p14:creationId xmlns:p14="http://schemas.microsoft.com/office/powerpoint/2010/main" val="268212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8D48C6-4B47-47D3-A74A-F8A5F6A03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75751"/>
          </a:xfrm>
        </p:spPr>
        <p:txBody>
          <a:bodyPr/>
          <a:lstStyle/>
          <a:p>
            <a:r>
              <a:rPr lang="de-DE" dirty="0"/>
              <a:t>Mehrstufige Zufallsexperimente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47A05E-6294-48C0-A305-878D5A717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587" y="1701209"/>
            <a:ext cx="4745868" cy="4608151"/>
          </a:xfrm>
        </p:spPr>
        <p:txBody>
          <a:bodyPr>
            <a:normAutofit fontScale="92500" lnSpcReduction="20000"/>
          </a:bodyPr>
          <a:lstStyle/>
          <a:p>
            <a:r>
              <a:rPr lang="de-DE" dirty="0"/>
              <a:t>Gegeben ist eine Urne mit 8 blauen und 4 roten Kugeln. Die Kugeln werden 2mal gezogen und nach dem Ziehen wieder zurückgelegt.</a:t>
            </a:r>
          </a:p>
          <a:p>
            <a:pPr lvl="0"/>
            <a:r>
              <a:rPr lang="de-DE" dirty="0"/>
              <a:t>Zeichnen Sie ein Baumdiagramm!</a:t>
            </a:r>
          </a:p>
          <a:p>
            <a:pPr lvl="0"/>
            <a:r>
              <a:rPr lang="de-DE" dirty="0"/>
              <a:t>Wie groß ist die Wahrscheinlichkeit, zwei blaue Kugel zu ziehen? </a:t>
            </a:r>
          </a:p>
          <a:p>
            <a:pPr lvl="0"/>
            <a:r>
              <a:rPr lang="de-DE" dirty="0"/>
              <a:t>Wie groß ist die Wahrscheinlichkeit, zwei rote Kugel zu ziehen? </a:t>
            </a:r>
          </a:p>
          <a:p>
            <a:pPr lvl="0"/>
            <a:r>
              <a:rPr lang="de-DE" dirty="0"/>
              <a:t>Wie groß ist die Wahrscheinlichkeit, erst eine blaue und dann eine rote Kugel zu ziehen?</a:t>
            </a:r>
          </a:p>
          <a:p>
            <a:pPr lvl="0"/>
            <a:r>
              <a:rPr lang="de-DE" dirty="0"/>
              <a:t>Wie groß ist die Wahrscheinlichkeit, insgesamt eine rote und eine blaue Kugel zu ziehen?</a:t>
            </a:r>
          </a:p>
          <a:p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4FD33D2B-BDFD-4FD7-A5A6-0CC18088553E}"/>
                  </a:ext>
                </a:extLst>
              </p:cNvPr>
              <p:cNvSpPr/>
              <p:nvPr/>
            </p:nvSpPr>
            <p:spPr>
              <a:xfrm>
                <a:off x="5007935" y="3019647"/>
                <a:ext cx="1106211" cy="60605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de-DE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de-DE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de-DE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de-DE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4FD33D2B-BDFD-4FD7-A5A6-0CC1808855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935" y="3019647"/>
                <a:ext cx="1106211" cy="6060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hteck 8">
                <a:extLst>
                  <a:ext uri="{FF2B5EF4-FFF2-40B4-BE49-F238E27FC236}">
                    <a16:creationId xmlns:a16="http://schemas.microsoft.com/office/drawing/2014/main" id="{51166468-DF73-439B-AE10-03C2043C21C5}"/>
                  </a:ext>
                </a:extLst>
              </p:cNvPr>
              <p:cNvSpPr/>
              <p:nvPr/>
            </p:nvSpPr>
            <p:spPr>
              <a:xfrm>
                <a:off x="5011683" y="3758609"/>
                <a:ext cx="1201479" cy="4146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de-DE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de-DE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de-DE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Rechteck 8">
                <a:extLst>
                  <a:ext uri="{FF2B5EF4-FFF2-40B4-BE49-F238E27FC236}">
                    <a16:creationId xmlns:a16="http://schemas.microsoft.com/office/drawing/2014/main" id="{51166468-DF73-439B-AE10-03C2043C21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1683" y="3758609"/>
                <a:ext cx="1201479" cy="414670"/>
              </a:xfrm>
              <a:prstGeom prst="rect">
                <a:avLst/>
              </a:prstGeom>
              <a:blipFill>
                <a:blip r:embed="rId3"/>
                <a:stretch>
                  <a:fillRect t="-5634" b="-8451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hteck 10">
                <a:extLst>
                  <a:ext uri="{FF2B5EF4-FFF2-40B4-BE49-F238E27FC236}">
                    <a16:creationId xmlns:a16="http://schemas.microsoft.com/office/drawing/2014/main" id="{967D1BC2-6E02-4C10-8B8D-07E0861B0A1E}"/>
                  </a:ext>
                </a:extLst>
              </p:cNvPr>
              <p:cNvSpPr/>
              <p:nvPr/>
            </p:nvSpPr>
            <p:spPr>
              <a:xfrm>
                <a:off x="4962265" y="4327451"/>
                <a:ext cx="1435396" cy="4465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de-DE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de-DE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de-DE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Rechteck 10">
                <a:extLst>
                  <a:ext uri="{FF2B5EF4-FFF2-40B4-BE49-F238E27FC236}">
                    <a16:creationId xmlns:a16="http://schemas.microsoft.com/office/drawing/2014/main" id="{967D1BC2-6E02-4C10-8B8D-07E0861B0A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265" y="4327451"/>
                <a:ext cx="1435396" cy="446567"/>
              </a:xfrm>
              <a:prstGeom prst="rect">
                <a:avLst/>
              </a:prstGeom>
              <a:blipFill>
                <a:blip r:embed="rId4"/>
                <a:stretch>
                  <a:fillRect t="-1316" b="-5263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hteck 11">
                <a:extLst>
                  <a:ext uri="{FF2B5EF4-FFF2-40B4-BE49-F238E27FC236}">
                    <a16:creationId xmlns:a16="http://schemas.microsoft.com/office/drawing/2014/main" id="{CAF8438A-BF4D-434D-91F1-D356BB554BFF}"/>
                  </a:ext>
                </a:extLst>
              </p:cNvPr>
              <p:cNvSpPr/>
              <p:nvPr/>
            </p:nvSpPr>
            <p:spPr>
              <a:xfrm>
                <a:off x="5279370" y="5156789"/>
                <a:ext cx="1867584" cy="5103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de-DE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de-DE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de-DE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de-DE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de-DE" dirty="0"/>
              </a:p>
            </p:txBody>
          </p:sp>
        </mc:Choice>
        <mc:Fallback>
          <p:sp>
            <p:nvSpPr>
              <p:cNvPr id="12" name="Rechteck 11">
                <a:extLst>
                  <a:ext uri="{FF2B5EF4-FFF2-40B4-BE49-F238E27FC236}">
                    <a16:creationId xmlns:a16="http://schemas.microsoft.com/office/drawing/2014/main" id="{CAF8438A-BF4D-434D-91F1-D356BB554B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370" y="5156789"/>
                <a:ext cx="1867584" cy="5103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Inhaltsplatzhalter 20">
            <a:extLst>
              <a:ext uri="{FF2B5EF4-FFF2-40B4-BE49-F238E27FC236}">
                <a16:creationId xmlns:a16="http://schemas.microsoft.com/office/drawing/2014/main" id="{54A64269-B78C-46DB-AE89-17B5F3075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9849" y="1701209"/>
            <a:ext cx="4610784" cy="4608151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70665AEC-0C3D-4778-845B-B0AF2E5C32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9849" y="2020186"/>
            <a:ext cx="4238644" cy="3163185"/>
          </a:xfrm>
          <a:prstGeom prst="rect">
            <a:avLst/>
          </a:prstGeom>
        </p:spPr>
      </p:pic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56E55ACA-A46C-4FC0-9063-E6141070DA59}"/>
              </a:ext>
            </a:extLst>
          </p:cNvPr>
          <p:cNvCxnSpPr/>
          <p:nvPr/>
        </p:nvCxnSpPr>
        <p:spPr>
          <a:xfrm>
            <a:off x="7676707" y="3625702"/>
            <a:ext cx="1180214" cy="6804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08EFE482-55FF-4919-AC2C-F37EF0617FBF}"/>
              </a:ext>
            </a:extLst>
          </p:cNvPr>
          <p:cNvCxnSpPr/>
          <p:nvPr/>
        </p:nvCxnSpPr>
        <p:spPr>
          <a:xfrm>
            <a:off x="9314121" y="4327451"/>
            <a:ext cx="1262137" cy="44656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3A2AF84A-A4B5-4A58-A433-F0363D35B8E3}"/>
                  </a:ext>
                </a:extLst>
              </p14:cNvPr>
              <p14:cNvContentPartPr/>
              <p14:nvPr/>
            </p14:nvContentPartPr>
            <p14:xfrm>
              <a:off x="8052948" y="4005284"/>
              <a:ext cx="256320" cy="470520"/>
            </p14:xfrm>
          </p:contentPart>
        </mc:Choice>
        <mc:Fallback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3A2AF84A-A4B5-4A58-A433-F0363D35B8E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34948" y="3987284"/>
                <a:ext cx="291960" cy="50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2879547D-7D15-4811-9C5F-5BDFD289E86A}"/>
                  </a:ext>
                </a:extLst>
              </p14:cNvPr>
              <p14:cNvContentPartPr/>
              <p14:nvPr/>
            </p14:nvContentPartPr>
            <p14:xfrm>
              <a:off x="9516114" y="4549672"/>
              <a:ext cx="341280" cy="406800"/>
            </p14:xfrm>
          </p:contentPart>
        </mc:Choice>
        <mc:Fallback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2879547D-7D15-4811-9C5F-5BDFD289E86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98114" y="4532032"/>
                <a:ext cx="376920" cy="442440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434687B2-DF7D-4517-AD1D-4C8A7FF59280}"/>
              </a:ext>
            </a:extLst>
          </p:cNvPr>
          <p:cNvCxnSpPr/>
          <p:nvPr/>
        </p:nvCxnSpPr>
        <p:spPr>
          <a:xfrm flipV="1">
            <a:off x="7676707" y="3019647"/>
            <a:ext cx="1180214" cy="60605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27" name="Gerader Verbinder 1026">
            <a:extLst>
              <a:ext uri="{FF2B5EF4-FFF2-40B4-BE49-F238E27FC236}">
                <a16:creationId xmlns:a16="http://schemas.microsoft.com/office/drawing/2014/main" id="{E271F7E0-729C-4163-AB3C-503117AD8BFC}"/>
              </a:ext>
            </a:extLst>
          </p:cNvPr>
          <p:cNvCxnSpPr>
            <a:cxnSpLocks/>
          </p:cNvCxnSpPr>
          <p:nvPr/>
        </p:nvCxnSpPr>
        <p:spPr>
          <a:xfrm flipV="1">
            <a:off x="9299742" y="2591746"/>
            <a:ext cx="1287149" cy="36150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30" name="Freihand 1029">
                <a:extLst>
                  <a:ext uri="{FF2B5EF4-FFF2-40B4-BE49-F238E27FC236}">
                    <a16:creationId xmlns:a16="http://schemas.microsoft.com/office/drawing/2014/main" id="{D7057CF2-5BAA-4151-A096-F87198693E36}"/>
                  </a:ext>
                </a:extLst>
              </p14:cNvPr>
              <p14:cNvContentPartPr/>
              <p14:nvPr/>
            </p14:nvContentPartPr>
            <p14:xfrm>
              <a:off x="8037594" y="2753632"/>
              <a:ext cx="203400" cy="479520"/>
            </p14:xfrm>
          </p:contentPart>
        </mc:Choice>
        <mc:Fallback>
          <p:pic>
            <p:nvPicPr>
              <p:cNvPr id="1030" name="Freihand 1029">
                <a:extLst>
                  <a:ext uri="{FF2B5EF4-FFF2-40B4-BE49-F238E27FC236}">
                    <a16:creationId xmlns:a16="http://schemas.microsoft.com/office/drawing/2014/main" id="{D7057CF2-5BAA-4151-A096-F87198693E3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019594" y="2735992"/>
                <a:ext cx="239040" cy="5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31" name="Freihand 1030">
                <a:extLst>
                  <a:ext uri="{FF2B5EF4-FFF2-40B4-BE49-F238E27FC236}">
                    <a16:creationId xmlns:a16="http://schemas.microsoft.com/office/drawing/2014/main" id="{B41711AC-4C7A-4BC4-A9F7-E6681CEBA43B}"/>
                  </a:ext>
                </a:extLst>
              </p14:cNvPr>
              <p14:cNvContentPartPr/>
              <p14:nvPr/>
            </p14:nvContentPartPr>
            <p14:xfrm>
              <a:off x="9739314" y="2199952"/>
              <a:ext cx="256320" cy="481320"/>
            </p14:xfrm>
          </p:contentPart>
        </mc:Choice>
        <mc:Fallback>
          <p:pic>
            <p:nvPicPr>
              <p:cNvPr id="1031" name="Freihand 1030">
                <a:extLst>
                  <a:ext uri="{FF2B5EF4-FFF2-40B4-BE49-F238E27FC236}">
                    <a16:creationId xmlns:a16="http://schemas.microsoft.com/office/drawing/2014/main" id="{B41711AC-4C7A-4BC4-A9F7-E6681CEBA43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721314" y="2181952"/>
                <a:ext cx="291960" cy="51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34" name="Freihand 1033">
                <a:extLst>
                  <a:ext uri="{FF2B5EF4-FFF2-40B4-BE49-F238E27FC236}">
                    <a16:creationId xmlns:a16="http://schemas.microsoft.com/office/drawing/2014/main" id="{6F3D9833-CA5A-4301-BC05-B0EFD17B897D}"/>
                  </a:ext>
                </a:extLst>
              </p14:cNvPr>
              <p14:cNvContentPartPr/>
              <p14:nvPr/>
            </p14:nvContentPartPr>
            <p14:xfrm>
              <a:off x="9409554" y="3614392"/>
              <a:ext cx="309600" cy="491400"/>
            </p14:xfrm>
          </p:contentPart>
        </mc:Choice>
        <mc:Fallback>
          <p:pic>
            <p:nvPicPr>
              <p:cNvPr id="1034" name="Freihand 1033">
                <a:extLst>
                  <a:ext uri="{FF2B5EF4-FFF2-40B4-BE49-F238E27FC236}">
                    <a16:creationId xmlns:a16="http://schemas.microsoft.com/office/drawing/2014/main" id="{6F3D9833-CA5A-4301-BC05-B0EFD17B897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391914" y="3596752"/>
                <a:ext cx="345240" cy="52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36" name="Freihand 1035">
                <a:extLst>
                  <a:ext uri="{FF2B5EF4-FFF2-40B4-BE49-F238E27FC236}">
                    <a16:creationId xmlns:a16="http://schemas.microsoft.com/office/drawing/2014/main" id="{2CFBA027-51ED-47DF-B973-BE6367D891AE}"/>
                  </a:ext>
                </a:extLst>
              </p14:cNvPr>
              <p14:cNvContentPartPr/>
              <p14:nvPr/>
            </p14:nvContentPartPr>
            <p14:xfrm>
              <a:off x="8048034" y="3923272"/>
              <a:ext cx="331200" cy="606960"/>
            </p14:xfrm>
          </p:contentPart>
        </mc:Choice>
        <mc:Fallback>
          <p:pic>
            <p:nvPicPr>
              <p:cNvPr id="1036" name="Freihand 1035">
                <a:extLst>
                  <a:ext uri="{FF2B5EF4-FFF2-40B4-BE49-F238E27FC236}">
                    <a16:creationId xmlns:a16="http://schemas.microsoft.com/office/drawing/2014/main" id="{2CFBA027-51ED-47DF-B973-BE6367D891A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030394" y="3905283"/>
                <a:ext cx="366840" cy="6425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041" name="Freihand 1040">
                <a:extLst>
                  <a:ext uri="{FF2B5EF4-FFF2-40B4-BE49-F238E27FC236}">
                    <a16:creationId xmlns:a16="http://schemas.microsoft.com/office/drawing/2014/main" id="{5083DF55-EFBD-40EE-B247-C8762D60BA4C}"/>
                  </a:ext>
                </a:extLst>
              </p14:cNvPr>
              <p14:cNvContentPartPr/>
              <p14:nvPr/>
            </p14:nvContentPartPr>
            <p14:xfrm>
              <a:off x="7687314" y="3028312"/>
              <a:ext cx="1128600" cy="597600"/>
            </p14:xfrm>
          </p:contentPart>
        </mc:Choice>
        <mc:Fallback>
          <p:pic>
            <p:nvPicPr>
              <p:cNvPr id="1041" name="Freihand 1040">
                <a:extLst>
                  <a:ext uri="{FF2B5EF4-FFF2-40B4-BE49-F238E27FC236}">
                    <a16:creationId xmlns:a16="http://schemas.microsoft.com/office/drawing/2014/main" id="{5083DF55-EFBD-40EE-B247-C8762D60BA4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633314" y="2920672"/>
                <a:ext cx="1236240" cy="81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043" name="Freihand 1042">
                <a:extLst>
                  <a:ext uri="{FF2B5EF4-FFF2-40B4-BE49-F238E27FC236}">
                    <a16:creationId xmlns:a16="http://schemas.microsoft.com/office/drawing/2014/main" id="{96AB926E-6707-4966-A017-F0B7D23F0E29}"/>
                  </a:ext>
                </a:extLst>
              </p14:cNvPr>
              <p14:cNvContentPartPr/>
              <p14:nvPr/>
            </p14:nvContentPartPr>
            <p14:xfrm>
              <a:off x="9367074" y="3008872"/>
              <a:ext cx="1162440" cy="368640"/>
            </p14:xfrm>
          </p:contentPart>
        </mc:Choice>
        <mc:Fallback>
          <p:pic>
            <p:nvPicPr>
              <p:cNvPr id="1043" name="Freihand 1042">
                <a:extLst>
                  <a:ext uri="{FF2B5EF4-FFF2-40B4-BE49-F238E27FC236}">
                    <a16:creationId xmlns:a16="http://schemas.microsoft.com/office/drawing/2014/main" id="{96AB926E-6707-4966-A017-F0B7D23F0E2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313434" y="2900872"/>
                <a:ext cx="127008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044" name="Freihand 1043">
                <a:extLst>
                  <a:ext uri="{FF2B5EF4-FFF2-40B4-BE49-F238E27FC236}">
                    <a16:creationId xmlns:a16="http://schemas.microsoft.com/office/drawing/2014/main" id="{AC7407C0-2A37-425C-9863-3F11DE5BE499}"/>
                  </a:ext>
                </a:extLst>
              </p14:cNvPr>
              <p14:cNvContentPartPr/>
              <p14:nvPr/>
            </p14:nvContentPartPr>
            <p14:xfrm>
              <a:off x="7708554" y="3625552"/>
              <a:ext cx="1094400" cy="670680"/>
            </p14:xfrm>
          </p:contentPart>
        </mc:Choice>
        <mc:Fallback>
          <p:pic>
            <p:nvPicPr>
              <p:cNvPr id="1044" name="Freihand 1043">
                <a:extLst>
                  <a:ext uri="{FF2B5EF4-FFF2-40B4-BE49-F238E27FC236}">
                    <a16:creationId xmlns:a16="http://schemas.microsoft.com/office/drawing/2014/main" id="{AC7407C0-2A37-425C-9863-3F11DE5BE49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54554" y="3517552"/>
                <a:ext cx="1202040" cy="88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046" name="Freihand 1045">
                <a:extLst>
                  <a:ext uri="{FF2B5EF4-FFF2-40B4-BE49-F238E27FC236}">
                    <a16:creationId xmlns:a16="http://schemas.microsoft.com/office/drawing/2014/main" id="{227B1BE1-DD4F-4DE3-BFCD-3D3278442C07}"/>
                  </a:ext>
                </a:extLst>
              </p14:cNvPr>
              <p14:cNvContentPartPr/>
              <p14:nvPr/>
            </p14:nvContentPartPr>
            <p14:xfrm>
              <a:off x="9367074" y="3914632"/>
              <a:ext cx="1467360" cy="381600"/>
            </p14:xfrm>
          </p:contentPart>
        </mc:Choice>
        <mc:Fallback>
          <p:pic>
            <p:nvPicPr>
              <p:cNvPr id="1046" name="Freihand 1045">
                <a:extLst>
                  <a:ext uri="{FF2B5EF4-FFF2-40B4-BE49-F238E27FC236}">
                    <a16:creationId xmlns:a16="http://schemas.microsoft.com/office/drawing/2014/main" id="{227B1BE1-DD4F-4DE3-BFCD-3D3278442C0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313434" y="3806992"/>
                <a:ext cx="1575000" cy="59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914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B6E137-2C7A-4FBD-A918-56748296B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009668"/>
          </a:xfrm>
        </p:spPr>
        <p:txBody>
          <a:bodyPr/>
          <a:lstStyle/>
          <a:p>
            <a:r>
              <a:rPr lang="de-DE" dirty="0"/>
              <a:t>Pfadregeln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EB5648-9257-4510-9CA5-9428F5F24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5637"/>
            <a:ext cx="10845209" cy="4533723"/>
          </a:xfrm>
        </p:spPr>
        <p:txBody>
          <a:bodyPr/>
          <a:lstStyle/>
          <a:p>
            <a:r>
              <a:rPr lang="de-DE" sz="3200" b="1" dirty="0"/>
              <a:t>Pfadregel 1</a:t>
            </a:r>
            <a:r>
              <a:rPr lang="de-DE" sz="3200" dirty="0"/>
              <a:t>: Die Wahrscheinlichkeit eines Ergebnisses ist gleich </a:t>
            </a:r>
          </a:p>
          <a:p>
            <a:r>
              <a:rPr lang="de-DE" sz="3200" dirty="0"/>
              <a:t>                        aller Wahrscheinlichkeiten längs des Pfades.</a:t>
            </a:r>
          </a:p>
          <a:p>
            <a:r>
              <a:rPr lang="de-DE" sz="3200" b="1" dirty="0"/>
              <a:t>Pfadregel 2:</a:t>
            </a:r>
            <a:r>
              <a:rPr lang="de-DE" sz="3200" dirty="0"/>
              <a:t> Die Wahrscheinlichkeit eines Ereignisses ist gleich </a:t>
            </a:r>
          </a:p>
          <a:p>
            <a:r>
              <a:rPr lang="de-DE" sz="3200" dirty="0"/>
              <a:t>                    aller Wahrscheinlichkeiten der zugehörigen Pfade.	</a:t>
            </a:r>
          </a:p>
          <a:p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09A7432-1DFD-4D5C-9C8D-416DE6C7E08D}"/>
              </a:ext>
            </a:extLst>
          </p:cNvPr>
          <p:cNvSpPr/>
          <p:nvPr/>
        </p:nvSpPr>
        <p:spPr>
          <a:xfrm>
            <a:off x="669851" y="2371061"/>
            <a:ext cx="2583712" cy="5209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rgbClr val="FF0000"/>
                </a:solidFill>
              </a:rPr>
              <a:t>dem Produkt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710C11C-F838-4A4F-8BCB-A0CB04D6194D}"/>
              </a:ext>
            </a:extLst>
          </p:cNvPr>
          <p:cNvSpPr/>
          <p:nvPr/>
        </p:nvSpPr>
        <p:spPr>
          <a:xfrm>
            <a:off x="669851" y="3678865"/>
            <a:ext cx="2158409" cy="425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rgbClr val="FF0000"/>
                </a:solidFill>
              </a:rPr>
              <a:t>der Summe</a:t>
            </a:r>
          </a:p>
        </p:txBody>
      </p:sp>
    </p:spTree>
    <p:extLst>
      <p:ext uri="{BB962C8B-B14F-4D97-AF65-F5344CB8AC3E}">
        <p14:creationId xmlns:p14="http://schemas.microsoft.com/office/powerpoint/2010/main" val="65052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356</Words>
  <Application>Microsoft Office PowerPoint</Application>
  <PresentationFormat>Breitbild</PresentationFormat>
  <Paragraphs>90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Cambria Math</vt:lpstr>
      <vt:lpstr>Tw Cen MT</vt:lpstr>
      <vt:lpstr>Tw Cen MT Condensed</vt:lpstr>
      <vt:lpstr>Wingdings 3</vt:lpstr>
      <vt:lpstr>Integral</vt:lpstr>
      <vt:lpstr>Einführung in die Wahrscheinlichkeitsrechnung</vt:lpstr>
      <vt:lpstr>Brüche, Dezimalzahlen und Prozente </vt:lpstr>
      <vt:lpstr>Begriffe der Wahrscheinlichkeitsrechnung </vt:lpstr>
      <vt:lpstr>Weitere Begriffe</vt:lpstr>
      <vt:lpstr>Mehrstufige Zufallsexperimente</vt:lpstr>
      <vt:lpstr>Pfadregeln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 in die Wahrscheinlichkeitsrechnung</dc:title>
  <dc:creator>Corinna Meier</dc:creator>
  <cp:lastModifiedBy>Corinna Meier</cp:lastModifiedBy>
  <cp:revision>53</cp:revision>
  <dcterms:created xsi:type="dcterms:W3CDTF">2017-10-02T07:38:13Z</dcterms:created>
  <dcterms:modified xsi:type="dcterms:W3CDTF">2017-10-02T08:59:07Z</dcterms:modified>
</cp:coreProperties>
</file>