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1-15T07:29:19.47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1155 31,'-5'0,"-6"0,-8 0,-9 0,-5-5,-3-2,1 1,0 1,2 1,1 2,2 1,-1 0,2 1,-6 0,0 1,-1-1,1 0,2 0,2 0,0 0,1 0,0 0,1 0,0 0,0 0,-1 0,1 0,-1 0,1 0,0 0,-1 0,5 5,3 7,-2 1,5 4,0-2,3 2,-1-1,3 0,4 4,-2 3,-3-3,0 1,3 2,3 1,4 3,2 0,2 2,1 1,1 0,0 0,-1-1,1 1,-1 0,5-5,2-2,5-5,-1 0,4-4,5-4,-3 2,3-2,-4 3,2-1,2-2,3-4,2-2,3-2,0-1,2-1,0 0,0-1,0 1,0-1,0 1,0 0,-1 0,1 0,-1 0,1 0,-1 0,1 0,-1 0,1 0,-1 0,1 0,0 0,-1 0,1 0,-1 0,1 0,-1 0,1 0,-6-5,-1-2,0 1,-3-5,-1 1,-3-3,0-1,-2-1,2 1,-3-2,2-3,4 1,-2-1,-3-2,-5-3,-3-2,-4-2,-1-1,-1-1,0 0,-1 0,0 0,-4 5,-3 2,2 0,-4 4,-1-1,2-1,3 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1-15T07:29:25.947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1036 0,'-5'0,"-7"0,-6 0,-10 0,-5 0,-3 0,1 0,0 0,2 0,1 0,2 0,-1 0,2 0,-1 0,1 0,0 0,0 0,-1 0,1 0,-1 0,1 0,-1 0,1 0,-1 0,1 0,-1 0,1 0,-1 0,0 0,6 5,1 2,0 5,4 4,-1 1,4 2,5 3,4 2,-2-2,0-1,3 2,1 2,-3-4,0 1,1 0,2 2,2 2,1 2,1 1,1 0,0 1,0 0,1-1,-1 1,5-5,2-2,5-5,4-5,1 0,2-2,3 1,2 0,3-3,1-2,1-3,1-2,0-2,0 0,0 0,0-1,0 1,0-1,-1 1,1 0,-1 0,1 0,-1 0,1 0,-1 0,1 0,0 5,-1 1,1 1,-1-2,1-1,-1-2,1-1,-1 0,1-1,-6-6,-1-1,-5-4,0-1,-3-4,0 2,-2-2,-3-4,-3-3,-3-2,2 2,1 1,0-2,-3-1,-1-2,-1 0,-2-2,1 0,-1-1,-1 0,1 0,0 0,-1 1,1-1,0 0,0 1,0-1,-5 6,-7 6,-1 1,-3 4,0 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1-15T07:29:32.970"/>
    </inkml:context>
    <inkml:brush xml:id="br0">
      <inkml:brushProperty name="width" value="0.1" units="cm"/>
      <inkml:brushProperty name="height" value="0.1" units="cm"/>
      <inkml:brushProperty name="color" value="#FF0066"/>
      <inkml:brushProperty name="ignorePressure" value="1"/>
    </inkml:brush>
  </inkml:definitions>
  <inkml:trace contextRef="#ctx0" brushRef="#br0">1 0,'5'0,"7"0,6 0,5 0,9 0,3 0,2 0,4 0,5 0,0 0,2 0,-2 0,1 0,3 0,3 0,-3 0,0 0,-3 5,-4 2,-5-1,-4-1,-3-1,-1-2,-1 0,0-2,0 0,-1 0,1 0,0-1,6 1,1 0,0 0,-2 0,-5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1-15T07:29:35.918"/>
    </inkml:context>
    <inkml:brush xml:id="br0">
      <inkml:brushProperty name="width" value="0.1" units="cm"/>
      <inkml:brushProperty name="height" value="0.1" units="cm"/>
      <inkml:brushProperty name="color" value="#FF0066"/>
      <inkml:brushProperty name="ignorePressure" value="1"/>
    </inkml:brush>
  </inkml:definitions>
  <inkml:trace contextRef="#ctx0" brushRef="#br0">1 1,'5'0,"6"0,7 0,11 0,4 0,3 0,-1 0,5 0,-1 0,-1 0,-2 0,3 0,0 0,-2 0,-2 0,-3 0,0 0,-7 5,-2 1,0 1,1-2,1-1,-3 3,0 1,0-1,3-2,1-2,1-1,2-1,0-1,1 0,-5 5,-2 1,0 0,2-1,1-1,1-2,-3-1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9T04:25:44.475"/>
    </inkml:context>
    <inkml:brush xml:id="br0">
      <inkml:brushProperty name="width" value="0.1" units="cm"/>
      <inkml:brushProperty name="height" value="0.1" units="cm"/>
      <inkml:brushProperty name="color" value="#FF0066"/>
      <inkml:brushProperty name="ignorePressure" value="1"/>
    </inkml:brush>
  </inkml:definitions>
  <inkml:trace contextRef="#ctx0" brushRef="#br0">0 1,'5'0,"7"0,6 0,5 0,4 0,7 0,3 0,6 0,-1 0,-1 0,2 0,-2 0,-2 0,-3 0,-2 0,-3 0,-1 0,0 0,-1 0,0 0,0 0,0 0,0 0,1 0,-1 0,1 0,-1 0,1 0,-1 0,1 0,-1 0,1 0,-1 0,-4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9T04:25:46.322"/>
    </inkml:context>
    <inkml:brush xml:id="br0">
      <inkml:brushProperty name="width" value="0.1" units="cm"/>
      <inkml:brushProperty name="height" value="0.1" units="cm"/>
      <inkml:brushProperty name="color" value="#FF0066"/>
      <inkml:brushProperty name="ignorePressure" value="1"/>
    </inkml:brush>
  </inkml:definitions>
  <inkml:trace contextRef="#ctx0" brushRef="#br0">1 0,'5'0,"6"0,12 0,12 0,5 0,1 0,3 0,-1 0,3 0,-2 0,-3 0,-4 0,-3 0,-2 0,-1 0,-2 0,0 0,0 0,0 0,0 0,-5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9T04:36:23.79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1546 239,'0'5,"0"6,0 7,0 6,0 2,0 4,0 0,0 1,6 4,6 3,6-2,1 0,2-3,2-1,3-6,2-3,1 0,1-4,1-5,-1 0,1-2,0-4,5-3,6 3,2 0,3 4,0-1,1-1,-2-3,-4-3,-4-2,3 4,-2 1,-1-1,-3-1,-2-2,-1-1,-1-1,-1-1,0 0,0 0,0-1,0 1,0 0,0 0,0 0,1 0,-1 0,0 0,1 0,-1 0,0-5,1-2,-6-4,-2-1,1 2,1-3,2 2,-5-3,1 1,-5-3,0 3,2 2,-2-2,1 2,2-2,-2-5,0 2,-2-3,0 3,-2-1,-4-3,-3-2,-4-4,3 4,0-1,-1 0,-1-2,-2-1,-1-2,-2-1,1 0,-2-1,1 0,-5 0,-8 6,0 1,-4-1,-4 5,1 0,0 3,-3 4,-2 0,-2 1,3-2,1 1,-1 3,-1-3,-2 1,-2 3,0 2,-1 2,-1 3,1 0,-1 1,1 0,-1 1,1-1,-1 1,1-1,0 0,-1 0,1 0,0 0,-1 0,1 0,0 0,-1 0,1 0,0 0,0 0,-1 0,1 0,0 0,-1 0,1 0,0 0,-1 0,1 0,0 0,-1 0,1 0,0 0,0 0,-1 5,1 2,0-1,-1-1,1-1,0-2,-1 5,1 0,0-1,5 4,1 0,0-2,5 4,-1-2,4 4,4-1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9-29T04:36:58.66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5 597,'5'0,"7"0,6 5,5 2,4-1,2 4,2 1,-1 2,1 0,-5 3,-3-2,1-3,1-3,1-4,1 4,1-1,1-1,1-1,0-2,-1-1,1-2,0 0,0 0,-1 0,1 0,-1-1,1 1,-1 0,1 0,-1 0,1 0,0 0,-1 0,1 0,-1 0,1 0,-1 0,1 0,-1 0,1 0,-1 0,1 0,-1 0,1-5,-1-2,-4-4,-2-1,-5-3,-5-4,0 1,-3-1,-2-3,-3-2,-2-3,-2-1,4 4,2 1,-1 0,-2-2,-1-2,-1 0,-6 3,-2 2,0-2,-5 5,1-1,1-1,2-2,-2 2,0 1,-4-3,-4-1,1-2,3-2,3 0,-1 3,-4 7,-4 6,-5 5,-2 4,-2 3,-2 0,0 2,-1-1,1 0,0 0,0-1,0 1,0-1,1 0,-1 0,1 0,-1 0,1 0,4 5,3 1,3 6,2-1,-3-1,-2-2,2 2,0-1,-2-1,-2 2,-2 0,-2-2,-1 3,0 0,-1-3,0 3,0-1,0-1,1-4,-1-1,0-2,6 4,1 1,0-1,-2 3,-1 1,4 3,1 0,3 3,5 3,5 3,4 4,2 2,2 1,1 1,0 0,4-5,3-1,-1-6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1-15T07:26:35.402"/>
    </inkml:context>
    <inkml:brush xml:id="br0">
      <inkml:brushProperty name="width" value="0.1" units="cm"/>
      <inkml:brushProperty name="height" value="0.1" units="cm"/>
      <inkml:brushProperty name="color" value="#FF0066"/>
      <inkml:brushProperty name="ignorePressure" value="1"/>
    </inkml:brush>
  </inkml:definitions>
  <inkml:trace contextRef="#ctx0" brushRef="#br0">1 1,'5'0,"6"0,7 0,6 0,7 0,10 0,3 0,-2 0,3 0,-2 0,-3 0,-3 0,-3 0,-3 0,0 0,-2 0,0 0,5 0,2 0,-1 0,-1 0,-1 0,-1 0,-1 0,-1 0,-1 0,1 0,-1 0,0 0,1 0,-6 5,-1 1,-5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1-15T07:26:38.126"/>
    </inkml:context>
    <inkml:brush xml:id="br0">
      <inkml:brushProperty name="width" value="0.1" units="cm"/>
      <inkml:brushProperty name="height" value="0.1" units="cm"/>
      <inkml:brushProperty name="color" value="#FF0066"/>
      <inkml:brushProperty name="ignorePressure" value="1"/>
    </inkml:brush>
  </inkml:definitions>
  <inkml:trace contextRef="#ctx0" brushRef="#br0">0 0,'5'0,"12"0,8 0,4 0,3 0,11 0,3 0,-1 0,-4 0,-3 0,-3 0,-3 0,-1 0,-2 0,0 0,0 0,0 0,0 0,0 0,0 0,1 0,-1 0,1 0,-1 0,6 0,1 0,0 0,-1 0,-7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1F02A8B-1F5A-41AE-989B-5B942F097AD9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4A72-3761-45DF-88B7-DCC8D6247C8E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67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2A8B-1F5A-41AE-989B-5B942F097AD9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4A72-3761-45DF-88B7-DCC8D6247C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6041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2A8B-1F5A-41AE-989B-5B942F097AD9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4A72-3761-45DF-88B7-DCC8D6247C8E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15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2A8B-1F5A-41AE-989B-5B942F097AD9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4A72-3761-45DF-88B7-DCC8D6247C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173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2A8B-1F5A-41AE-989B-5B942F097AD9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4A72-3761-45DF-88B7-DCC8D6247C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014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2A8B-1F5A-41AE-989B-5B942F097AD9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4A72-3761-45DF-88B7-DCC8D6247C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8388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2A8B-1F5A-41AE-989B-5B942F097AD9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4A72-3761-45DF-88B7-DCC8D6247C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7408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2A8B-1F5A-41AE-989B-5B942F097AD9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4A72-3761-45DF-88B7-DCC8D6247C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304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2A8B-1F5A-41AE-989B-5B942F097AD9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4A72-3761-45DF-88B7-DCC8D6247C8E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74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2A8B-1F5A-41AE-989B-5B942F097AD9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4A72-3761-45DF-88B7-DCC8D6247C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885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2A8B-1F5A-41AE-989B-5B942F097AD9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4A72-3761-45DF-88B7-DCC8D6247C8E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5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1F02A8B-1F5A-41AE-989B-5B942F097AD9}" type="datetimeFigureOut">
              <a:rPr lang="de-DE" smtClean="0"/>
              <a:t>17.11.2017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D4F4A72-3761-45DF-88B7-DCC8D6247C8E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22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customXml" Target="../ink/ink2.xml"/><Relationship Id="rId12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customXml" Target="../ink/ink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customXml" Target="../ink/ink9.xm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1.png"/><Relationship Id="rId2" Type="http://schemas.openxmlformats.org/officeDocument/2006/relationships/image" Target="../media/image7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11" Type="http://schemas.openxmlformats.org/officeDocument/2006/relationships/customXml" Target="../ink/ink8.xml"/><Relationship Id="rId5" Type="http://schemas.openxmlformats.org/officeDocument/2006/relationships/image" Target="../media/image9.png"/><Relationship Id="rId15" Type="http://schemas.openxmlformats.org/officeDocument/2006/relationships/customXml" Target="../ink/ink10.xml"/><Relationship Id="rId10" Type="http://schemas.openxmlformats.org/officeDocument/2006/relationships/image" Target="../media/image15.png"/><Relationship Id="rId4" Type="http://schemas.openxmlformats.org/officeDocument/2006/relationships/customXml" Target="../ink/ink5.xml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DFF2D5-D316-450F-9919-25471DD639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Berechnung von Symmetrien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2DCE72E-3A29-4F66-B8F1-FE42E21E40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matheportal.wordpress.com</a:t>
            </a:r>
          </a:p>
        </p:txBody>
      </p:sp>
    </p:spTree>
    <p:extLst>
      <p:ext uri="{BB962C8B-B14F-4D97-AF65-F5344CB8AC3E}">
        <p14:creationId xmlns:p14="http://schemas.microsoft.com/office/powerpoint/2010/main" val="3135510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29593D-EDD9-4C2F-A8E9-FACED4E0F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80058"/>
          </a:xfrm>
        </p:spPr>
        <p:txBody>
          <a:bodyPr>
            <a:normAutofit fontScale="90000"/>
          </a:bodyPr>
          <a:lstStyle/>
          <a:p>
            <a:r>
              <a:rPr lang="de-DE" dirty="0"/>
              <a:t>Berechnung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50F47156-6287-4AAC-9745-95D01E4A57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4128" y="1594885"/>
                <a:ext cx="9720073" cy="471447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de-DE" sz="2400" b="1" dirty="0">
                    <a:solidFill>
                      <a:srgbClr val="FF0000"/>
                    </a:solidFill>
                  </a:rPr>
                  <a:t>Funktionen mit ungeraden Exponenten:</a:t>
                </a:r>
              </a:p>
              <a:p>
                <a:r>
                  <a:rPr lang="de-DE" dirty="0">
                    <a:solidFill>
                      <a:schemeClr val="tx1"/>
                    </a:solidFill>
                  </a:rPr>
                  <a:t>f(x) = 2x³ + 4x</a:t>
                </a:r>
              </a:p>
              <a:p>
                <a:r>
                  <a:rPr lang="de-DE" dirty="0">
                    <a:solidFill>
                      <a:schemeClr val="tx1"/>
                    </a:solidFill>
                  </a:rPr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x) = 2</a:t>
                </a:r>
                <a:r>
                  <a:rPr lang="de-DE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DE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x)³ + 4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x) </a:t>
                </a:r>
              </a:p>
              <a:p>
                <a:r>
                  <a:rPr lang="de-DE" dirty="0">
                    <a:solidFill>
                      <a:schemeClr val="tx1"/>
                    </a:solidFill>
                  </a:rPr>
                  <a:t>         =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2x³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 4x </a:t>
                </a:r>
              </a:p>
              <a:p>
                <a:r>
                  <a:rPr lang="de-DE" dirty="0">
                    <a:solidFill>
                      <a:schemeClr val="tx1"/>
                    </a:solidFill>
                  </a:rPr>
                  <a:t>         =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 (2x³ + 4x) </a:t>
                </a:r>
              </a:p>
              <a:p>
                <a:r>
                  <a:rPr lang="de-DE" dirty="0">
                    <a:solidFill>
                      <a:schemeClr val="tx1"/>
                    </a:solidFill>
                  </a:rPr>
                  <a:t>         =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f(x)</a:t>
                </a:r>
              </a:p>
              <a:p>
                <a:r>
                  <a:rPr lang="de-DE" dirty="0">
                    <a:solidFill>
                      <a:schemeClr val="tx1"/>
                    </a:solidFill>
                  </a:rPr>
                  <a:t>=&gt; punktsymmetrisch zum Nullpunkt</a:t>
                </a:r>
              </a:p>
              <a:p>
                <a:pPr marL="0" indent="0">
                  <a:buNone/>
                </a:pPr>
                <a:r>
                  <a:rPr lang="de-DE" dirty="0"/>
                  <a:t> f(x) = 2x³ + 4x + 3</a:t>
                </a:r>
              </a:p>
              <a:p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x) = 2</a:t>
                </a:r>
                <a:r>
                  <a:rPr lang="de-DE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dirty="0"/>
                  <a:t> 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x)³ + 4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dirty="0"/>
                  <a:t> 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x) + 3</a:t>
                </a:r>
              </a:p>
              <a:p>
                <a:r>
                  <a:rPr lang="de-DE" dirty="0"/>
                  <a:t>         =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2x³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 4x + 3</a:t>
                </a:r>
              </a:p>
              <a:p>
                <a:r>
                  <a:rPr lang="de-DE" dirty="0"/>
                  <a:t>=&gt; weder punkt- noch achsensymmetrisch</a:t>
                </a:r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50F47156-6287-4AAC-9745-95D01E4A57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4128" y="1594885"/>
                <a:ext cx="9720073" cy="4714476"/>
              </a:xfrm>
              <a:blipFill>
                <a:blip r:embed="rId2"/>
                <a:stretch>
                  <a:fillRect l="-439" t="-219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hteck 3">
                <a:extLst>
                  <a:ext uri="{FF2B5EF4-FFF2-40B4-BE49-F238E27FC236}">
                    <a16:creationId xmlns:a16="http://schemas.microsoft.com/office/drawing/2014/main" id="{09101820-B768-4CCC-B052-3B0BE802BB4F}"/>
                  </a:ext>
                </a:extLst>
              </p:cNvPr>
              <p:cNvSpPr/>
              <p:nvPr/>
            </p:nvSpPr>
            <p:spPr>
              <a:xfrm>
                <a:off x="5837274" y="4827181"/>
                <a:ext cx="2743201" cy="6411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f(x) =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2x³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 4x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</mc:Choice>
        <mc:Fallback>
          <p:sp>
            <p:nvSpPr>
              <p:cNvPr id="4" name="Rechteck 3">
                <a:extLst>
                  <a:ext uri="{FF2B5EF4-FFF2-40B4-BE49-F238E27FC236}">
                    <a16:creationId xmlns:a16="http://schemas.microsoft.com/office/drawing/2014/main" id="{09101820-B768-4CCC-B052-3B0BE802B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274" y="4827181"/>
                <a:ext cx="2743201" cy="6411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hteck 4">
                <a:extLst>
                  <a:ext uri="{FF2B5EF4-FFF2-40B4-BE49-F238E27FC236}">
                    <a16:creationId xmlns:a16="http://schemas.microsoft.com/office/drawing/2014/main" id="{34D572CB-1DAC-44B3-8EC8-273F5FC0F09D}"/>
                  </a:ext>
                </a:extLst>
              </p:cNvPr>
              <p:cNvSpPr/>
              <p:nvPr/>
            </p:nvSpPr>
            <p:spPr>
              <a:xfrm>
                <a:off x="5837274" y="5594850"/>
                <a:ext cx="2402960" cy="59861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>
                    <a:solidFill>
                      <a:schemeClr val="tx1"/>
                    </a:solidFill>
                  </a:rPr>
                  <a:t>f(x) = 2x³ </a:t>
                </a:r>
                <a:r>
                  <a:rPr lang="de-DE" dirty="0">
                    <a:solidFill>
                      <a:srgbClr val="FF0000"/>
                    </a:solidFill>
                  </a:rPr>
                  <a:t>+</a:t>
                </a:r>
                <a:r>
                  <a:rPr lang="de-DE" dirty="0">
                    <a:solidFill>
                      <a:schemeClr val="tx1"/>
                    </a:solidFill>
                  </a:rPr>
                  <a:t> 4x </a:t>
                </a:r>
                <a14:m>
                  <m:oMath xmlns:m="http://schemas.openxmlformats.org/officeDocument/2006/math">
                    <m:r>
                      <a:rPr lang="de-DE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</mc:Choice>
        <mc:Fallback>
          <p:sp>
            <p:nvSpPr>
              <p:cNvPr id="5" name="Rechteck 4">
                <a:extLst>
                  <a:ext uri="{FF2B5EF4-FFF2-40B4-BE49-F238E27FC236}">
                    <a16:creationId xmlns:a16="http://schemas.microsoft.com/office/drawing/2014/main" id="{34D572CB-1DAC-44B3-8EC8-273F5FC0F0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274" y="5594850"/>
                <a:ext cx="2402960" cy="5986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F5FA4C4C-22A8-4F55-8E9B-2D909F32C472}"/>
              </a:ext>
            </a:extLst>
          </p:cNvPr>
          <p:cNvCxnSpPr>
            <a:cxnSpLocks/>
          </p:cNvCxnSpPr>
          <p:nvPr/>
        </p:nvCxnSpPr>
        <p:spPr>
          <a:xfrm flipV="1">
            <a:off x="3753294" y="5220586"/>
            <a:ext cx="1892594" cy="368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1B70C90-8490-4CC7-899F-431273BF1BF1}"/>
              </a:ext>
            </a:extLst>
          </p:cNvPr>
          <p:cNvCxnSpPr>
            <a:cxnSpLocks/>
          </p:cNvCxnSpPr>
          <p:nvPr/>
        </p:nvCxnSpPr>
        <p:spPr>
          <a:xfrm>
            <a:off x="3753294" y="5589534"/>
            <a:ext cx="1892594" cy="295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B4ED920D-0BAD-41D4-91DE-80E7D4099490}"/>
                  </a:ext>
                </a:extLst>
              </p14:cNvPr>
              <p14:cNvContentPartPr/>
              <p14:nvPr/>
            </p14:nvContentPartPr>
            <p14:xfrm>
              <a:off x="3304014" y="5442927"/>
              <a:ext cx="449280" cy="24624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B4ED920D-0BAD-41D4-91DE-80E7D409949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86014" y="5424927"/>
                <a:ext cx="48492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41D2234A-CB05-4158-86A4-BFCF77078620}"/>
                  </a:ext>
                </a:extLst>
              </p14:cNvPr>
              <p14:cNvContentPartPr/>
              <p14:nvPr/>
            </p14:nvContentPartPr>
            <p14:xfrm>
              <a:off x="7980134" y="5019771"/>
              <a:ext cx="394920" cy="25596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41D2234A-CB05-4158-86A4-BFCF7707862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62134" y="5001796"/>
                <a:ext cx="430560" cy="2915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E060C942-711C-4278-9447-4E4C9B7A7D46}"/>
                  </a:ext>
                </a:extLst>
              </p14:cNvPr>
              <p14:cNvContentPartPr/>
              <p14:nvPr/>
            </p14:nvContentPartPr>
            <p14:xfrm>
              <a:off x="2732274" y="5709617"/>
              <a:ext cx="434160" cy="1152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E060C942-711C-4278-9447-4E4C9B7A7D4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14634" y="5691617"/>
                <a:ext cx="46980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F358FFDC-1A07-43ED-8156-CEB6463AD10E}"/>
                  </a:ext>
                </a:extLst>
              </p14:cNvPr>
              <p14:cNvContentPartPr/>
              <p14:nvPr/>
            </p14:nvContentPartPr>
            <p14:xfrm>
              <a:off x="7219314" y="6017777"/>
              <a:ext cx="381600" cy="3240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F358FFDC-1A07-43ED-8156-CEB6463AD10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01674" y="6000137"/>
                <a:ext cx="417240" cy="6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362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69D58-FD8D-428B-920D-B4CAC1CCB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53160"/>
            <a:ext cx="9720072" cy="561188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/>
              <a:t>Berechnung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881F76EF-508E-48E2-AFC0-A27F36B887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70965" y="1360967"/>
                <a:ext cx="9720073" cy="495902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de-DE" sz="2400" b="1" dirty="0">
                    <a:solidFill>
                      <a:srgbClr val="FF0000"/>
                    </a:solidFill>
                  </a:rPr>
                  <a:t>Funktionen mit geraden Exponenten:</a:t>
                </a:r>
              </a:p>
              <a:p>
                <a:r>
                  <a:rPr lang="de-DE" dirty="0"/>
                  <a:t> f(x)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de-DE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de-DE" b="0" dirty="0"/>
              </a:p>
              <a:p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de-DE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de-DE" dirty="0"/>
                  <a:t> </a:t>
                </a:r>
              </a:p>
              <a:p>
                <a:r>
                  <a:rPr lang="de-DE" dirty="0"/>
                  <a:t>    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de-DE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de-DE" dirty="0"/>
                  <a:t> </a:t>
                </a:r>
              </a:p>
              <a:p>
                <a:r>
                  <a:rPr lang="de-DE" dirty="0"/>
                  <a:t>         = f(x) </a:t>
                </a:r>
              </a:p>
              <a:p>
                <a:r>
                  <a:rPr lang="de-DE" dirty="0"/>
                  <a:t>=&gt; achsensymmetrisch zur y-Achse</a:t>
                </a:r>
              </a:p>
              <a:p>
                <a:pPr marL="0" indent="0">
                  <a:buNone/>
                </a:pPr>
                <a:r>
                  <a:rPr lang="de-DE" b="1" dirty="0">
                    <a:solidFill>
                      <a:srgbClr val="FF0000"/>
                    </a:solidFill>
                  </a:rPr>
                  <a:t>Funktionen mit geraden und ungeraden Exponenten:</a:t>
                </a:r>
              </a:p>
              <a:p>
                <a:pPr marL="0" indent="0">
                  <a:buNone/>
                </a:pPr>
                <a:r>
                  <a:rPr lang="de-DE" dirty="0"/>
                  <a:t> f(x) = 2x² + 3x + 4</a:t>
                </a:r>
              </a:p>
              <a:p>
                <a:r>
                  <a:rPr lang="de-DE" dirty="0"/>
                  <a:t>f(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x) =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dirty="0"/>
                  <a:t> 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x) +4 </a:t>
                </a:r>
              </a:p>
              <a:p>
                <a:r>
                  <a:rPr lang="de-DE" dirty="0"/>
                  <a:t>         = 2x²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 3x + 4</a:t>
                </a:r>
              </a:p>
              <a:p>
                <a:r>
                  <a:rPr lang="de-DE" dirty="0"/>
                  <a:t>=&gt; weder punkt- noch achsensymmetrisch</a:t>
                </a:r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881F76EF-508E-48E2-AFC0-A27F36B887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0965" y="1360967"/>
                <a:ext cx="9720073" cy="4959026"/>
              </a:xfrm>
              <a:blipFill>
                <a:blip r:embed="rId2"/>
                <a:stretch>
                  <a:fillRect l="-1254" t="-2334" b="-36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hteck 3">
            <a:extLst>
              <a:ext uri="{FF2B5EF4-FFF2-40B4-BE49-F238E27FC236}">
                <a16:creationId xmlns:a16="http://schemas.microsoft.com/office/drawing/2014/main" id="{853F9371-9AC6-4862-B2A6-DF3DAEE27324}"/>
              </a:ext>
            </a:extLst>
          </p:cNvPr>
          <p:cNvSpPr/>
          <p:nvPr/>
        </p:nvSpPr>
        <p:spPr>
          <a:xfrm>
            <a:off x="4497571" y="5341747"/>
            <a:ext cx="2603189" cy="30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f(x)= 2x² </a:t>
            </a:r>
            <a:r>
              <a:rPr lang="de-DE" dirty="0">
                <a:solidFill>
                  <a:srgbClr val="FF0000"/>
                </a:solidFill>
              </a:rPr>
              <a:t>+</a:t>
            </a:r>
            <a:r>
              <a:rPr lang="de-DE" dirty="0">
                <a:solidFill>
                  <a:schemeClr val="tx1"/>
                </a:solidFill>
              </a:rPr>
              <a:t>3x + 4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hteck 4">
                <a:extLst>
                  <a:ext uri="{FF2B5EF4-FFF2-40B4-BE49-F238E27FC236}">
                    <a16:creationId xmlns:a16="http://schemas.microsoft.com/office/drawing/2014/main" id="{F925AA9A-A8ED-43A7-91E5-5E704A87B932}"/>
                  </a:ext>
                </a:extLst>
              </p:cNvPr>
              <p:cNvSpPr/>
              <p:nvPr/>
            </p:nvSpPr>
            <p:spPr>
              <a:xfrm>
                <a:off x="4731489" y="5596987"/>
                <a:ext cx="4997303" cy="31471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f(x)=</a:t>
                </a:r>
                <a:r>
                  <a:rPr lang="de-DE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e-DE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2x²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3x</a:t>
                </a:r>
                <a14:m>
                  <m:oMath xmlns:m="http://schemas.openxmlformats.org/officeDocument/2006/math">
                    <m:r>
                      <a:rPr lang="de-DE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</mc:Choice>
        <mc:Fallback>
          <p:sp>
            <p:nvSpPr>
              <p:cNvPr id="5" name="Rechteck 4">
                <a:extLst>
                  <a:ext uri="{FF2B5EF4-FFF2-40B4-BE49-F238E27FC236}">
                    <a16:creationId xmlns:a16="http://schemas.microsoft.com/office/drawing/2014/main" id="{F925AA9A-A8ED-43A7-91E5-5E704A87B9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489" y="5596987"/>
                <a:ext cx="4997303" cy="314715"/>
              </a:xfrm>
              <a:prstGeom prst="rect">
                <a:avLst/>
              </a:prstGeom>
              <a:blipFill>
                <a:blip r:embed="rId3"/>
                <a:stretch>
                  <a:fillRect t="-16364" b="-32727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1D7A165-3D6D-4764-9DB0-02A9B908B5D1}"/>
              </a:ext>
            </a:extLst>
          </p:cNvPr>
          <p:cNvCxnSpPr>
            <a:cxnSpLocks/>
          </p:cNvCxnSpPr>
          <p:nvPr/>
        </p:nvCxnSpPr>
        <p:spPr>
          <a:xfrm flipV="1">
            <a:off x="3732028" y="5497034"/>
            <a:ext cx="999461" cy="99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31C41F0B-9CA9-487C-89B5-A74B828B2677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3732028" y="5596987"/>
            <a:ext cx="999461" cy="157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4" name="Freihand 63">
                <a:extLst>
                  <a:ext uri="{FF2B5EF4-FFF2-40B4-BE49-F238E27FC236}">
                    <a16:creationId xmlns:a16="http://schemas.microsoft.com/office/drawing/2014/main" id="{DCF54F63-2FC9-459A-8642-AD66DA3B6BD2}"/>
                  </a:ext>
                </a:extLst>
              </p14:cNvPr>
              <p14:cNvContentPartPr/>
              <p14:nvPr/>
            </p14:nvContentPartPr>
            <p14:xfrm>
              <a:off x="5667193" y="5847516"/>
              <a:ext cx="371160" cy="360"/>
            </p14:xfrm>
          </p:contentPart>
        </mc:Choice>
        <mc:Fallback>
          <p:pic>
            <p:nvPicPr>
              <p:cNvPr id="64" name="Freihand 63">
                <a:extLst>
                  <a:ext uri="{FF2B5EF4-FFF2-40B4-BE49-F238E27FC236}">
                    <a16:creationId xmlns:a16="http://schemas.microsoft.com/office/drawing/2014/main" id="{DCF54F63-2FC9-459A-8642-AD66DA3B6BD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49210" y="5829516"/>
                <a:ext cx="406765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5" name="Freihand 64">
                <a:extLst>
                  <a:ext uri="{FF2B5EF4-FFF2-40B4-BE49-F238E27FC236}">
                    <a16:creationId xmlns:a16="http://schemas.microsoft.com/office/drawing/2014/main" id="{44CED28D-A558-4353-BE8D-B1D4BEC96B8C}"/>
                  </a:ext>
                </a:extLst>
              </p14:cNvPr>
              <p14:cNvContentPartPr/>
              <p14:nvPr/>
            </p14:nvContentPartPr>
            <p14:xfrm>
              <a:off x="6570919" y="5898431"/>
              <a:ext cx="243720" cy="360"/>
            </p14:xfrm>
          </p:contentPart>
        </mc:Choice>
        <mc:Fallback>
          <p:pic>
            <p:nvPicPr>
              <p:cNvPr id="65" name="Freihand 64">
                <a:extLst>
                  <a:ext uri="{FF2B5EF4-FFF2-40B4-BE49-F238E27FC236}">
                    <a16:creationId xmlns:a16="http://schemas.microsoft.com/office/drawing/2014/main" id="{44CED28D-A558-4353-BE8D-B1D4BEC96B8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52919" y="5880431"/>
                <a:ext cx="27936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E0A6BDED-D0E3-41D0-AEDE-93B4E7B7FDF2}"/>
                  </a:ext>
                </a:extLst>
              </p14:cNvPr>
              <p14:cNvContentPartPr/>
              <p14:nvPr/>
            </p14:nvContentPartPr>
            <p14:xfrm>
              <a:off x="2518047" y="5442007"/>
              <a:ext cx="666360" cy="309960"/>
            </p14:xfrm>
          </p:contentPart>
        </mc:Choice>
        <mc:Fallback xmlns=""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E0A6BDED-D0E3-41D0-AEDE-93B4E7B7FDF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00047" y="5424007"/>
                <a:ext cx="702000" cy="3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C93E8FC9-AA14-49FB-B554-84ABD060E862}"/>
                  </a:ext>
                </a:extLst>
              </p14:cNvPr>
              <p14:cNvContentPartPr/>
              <p14:nvPr/>
            </p14:nvContentPartPr>
            <p14:xfrm>
              <a:off x="5787613" y="5348403"/>
              <a:ext cx="501480" cy="268920"/>
            </p14:xfrm>
          </p:contentPart>
        </mc:Choice>
        <mc:Fallback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C93E8FC9-AA14-49FB-B554-84ABD060E86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69613" y="5330379"/>
                <a:ext cx="537120" cy="3046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3C101844-A388-44C8-8F45-9D31F2A3D8ED}"/>
                  </a:ext>
                </a:extLst>
              </p14:cNvPr>
              <p14:cNvContentPartPr/>
              <p14:nvPr/>
            </p14:nvContentPartPr>
            <p14:xfrm>
              <a:off x="2030634" y="5698817"/>
              <a:ext cx="364680" cy="6840"/>
            </p14:xfrm>
          </p:contentPart>
        </mc:Choice>
        <mc:Fallback xmlns=""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3C101844-A388-44C8-8F45-9D31F2A3D8E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012994" y="5681177"/>
                <a:ext cx="40032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D0E654F6-682D-484C-B58C-223E3345BE08}"/>
                  </a:ext>
                </a:extLst>
              </p14:cNvPr>
              <p14:cNvContentPartPr/>
              <p14:nvPr/>
            </p14:nvContentPartPr>
            <p14:xfrm>
              <a:off x="3296034" y="5688377"/>
              <a:ext cx="327960" cy="36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D0E654F6-682D-484C-B58C-223E3345BE0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78034" y="5670377"/>
                <a:ext cx="3636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302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79FCA7-5AAF-4BDA-B490-576F1BC82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052198"/>
          </a:xfrm>
        </p:spPr>
        <p:txBody>
          <a:bodyPr/>
          <a:lstStyle/>
          <a:p>
            <a:r>
              <a:rPr lang="de-DE" dirty="0"/>
              <a:t>Zusammenfassung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D255BB3-D7E1-4197-A492-A9CD08A1F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637414"/>
            <a:ext cx="9720073" cy="4671946"/>
          </a:xfrm>
        </p:spPr>
        <p:txBody>
          <a:bodyPr/>
          <a:lstStyle/>
          <a:p>
            <a:r>
              <a:rPr lang="de-DE" sz="3200" b="1" dirty="0">
                <a:solidFill>
                  <a:schemeClr val="accent6">
                    <a:lumMod val="50000"/>
                  </a:schemeClr>
                </a:solidFill>
              </a:rPr>
              <a:t>Hat eine Funktion nur gerade Exponenten, so ist sie achsensymmetrisch zur y-Achse.</a:t>
            </a:r>
          </a:p>
          <a:p>
            <a:r>
              <a:rPr lang="de-DE" sz="3200" b="1" dirty="0">
                <a:solidFill>
                  <a:schemeClr val="accent6">
                    <a:lumMod val="50000"/>
                  </a:schemeClr>
                </a:solidFill>
              </a:rPr>
              <a:t>Hat eine Funktion nur ungerade Exponenten und keine alleinstehende Zahl, so ist sie punktsymmetrisch zum Nullpunkt.</a:t>
            </a:r>
          </a:p>
          <a:p>
            <a:r>
              <a:rPr lang="de-DE" sz="3200" b="1" dirty="0">
                <a:solidFill>
                  <a:schemeClr val="accent6">
                    <a:lumMod val="50000"/>
                  </a:schemeClr>
                </a:solidFill>
              </a:rPr>
              <a:t>Hat eine Funktion gerade und ungerade Exponenten, so ist sie weder achsen- noch punktsymmetrisch.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1684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301</Words>
  <Application>Microsoft Office PowerPoint</Application>
  <PresentationFormat>Breitbild</PresentationFormat>
  <Paragraphs>34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Cambria Math</vt:lpstr>
      <vt:lpstr>Tw Cen MT</vt:lpstr>
      <vt:lpstr>Tw Cen MT Condensed</vt:lpstr>
      <vt:lpstr>Wingdings 3</vt:lpstr>
      <vt:lpstr>Integral</vt:lpstr>
      <vt:lpstr>Berechnung von Symmetrien</vt:lpstr>
      <vt:lpstr>Berechnung</vt:lpstr>
      <vt:lpstr>Berechnung</vt:lpstr>
      <vt:lpstr>Zusammenfassung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Berechnung von Symmetrien</dc:title>
  <dc:creator>Corinna Meier</dc:creator>
  <cp:lastModifiedBy>Corinna Meier</cp:lastModifiedBy>
  <cp:revision>12</cp:revision>
  <dcterms:created xsi:type="dcterms:W3CDTF">2017-11-17T05:19:51Z</dcterms:created>
  <dcterms:modified xsi:type="dcterms:W3CDTF">2017-11-17T05:40:41Z</dcterms:modified>
</cp:coreProperties>
</file>