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3" r:id="rId4"/>
    <p:sldId id="262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73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5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70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043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72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0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655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449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1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68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71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A4B2103-22F3-4849-8109-796583372A92}" type="datetimeFigureOut">
              <a:rPr lang="de-DE" smtClean="0"/>
              <a:t>18.07.2016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501FE9-DDC4-48F3-BF0D-55363AEB1532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78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Bedingte Wahrscheinlichkeiten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www.matheportal.wordpress.com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308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65912"/>
          </a:xfrm>
        </p:spPr>
        <p:txBody>
          <a:bodyPr/>
          <a:lstStyle/>
          <a:p>
            <a:r>
              <a:rPr lang="de-DE" dirty="0" smtClean="0"/>
              <a:t>1.Schritt: Aufstellen einer Vierfeldtafel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24127" y="1528549"/>
            <a:ext cx="4754880" cy="4780811"/>
          </a:xfrm>
        </p:spPr>
        <p:txBody>
          <a:bodyPr>
            <a:normAutofit/>
          </a:bodyPr>
          <a:lstStyle/>
          <a:p>
            <a:r>
              <a:rPr lang="de-DE" sz="2400" dirty="0"/>
              <a:t>In einer Firma arbeiten 45 % Frauen und 55 % Männer. </a:t>
            </a:r>
          </a:p>
          <a:p>
            <a:r>
              <a:rPr lang="de-DE" sz="2400" dirty="0"/>
              <a:t>60% der Frauen und 10% der Männer arbeiten halbtags. </a:t>
            </a:r>
          </a:p>
          <a:p>
            <a:r>
              <a:rPr lang="de-DE" sz="2400" dirty="0"/>
              <a:t>Wie hoch ist die Wahrscheinlichkeit, dass eine Halbtagskraft weiblich ist?</a:t>
            </a:r>
          </a:p>
          <a:p>
            <a:r>
              <a:rPr lang="de-DE" dirty="0" smtClean="0"/>
              <a:t>Wie hoch ist die Wahrscheinlichkeit, dass eine Ganztagskraft männlich ist?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Inhaltsplatzhalter 4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131637947"/>
                  </p:ext>
                </p:extLst>
              </p:nvPr>
            </p:nvGraphicFramePr>
            <p:xfrm>
              <a:off x="6662168" y="4258100"/>
              <a:ext cx="4883840" cy="201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20960"/>
                    <a:gridCol w="1220960"/>
                    <a:gridCol w="1220960"/>
                    <a:gridCol w="1220960"/>
                  </a:tblGrid>
                  <a:tr h="352360">
                    <a:tc>
                      <a:txBody>
                        <a:bodyPr/>
                        <a:lstStyle/>
                        <a:p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Frauen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Männer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</a:tr>
                  <a:tr h="616631"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halbtags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0,45 </a:t>
                          </a:r>
                          <a14:m>
                            <m:oMath xmlns:m="http://schemas.openxmlformats.org/officeDocument/2006/math">
                              <m:r>
                                <a:rPr lang="de-D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0,6</m:t>
                              </m:r>
                            </m:oMath>
                          </a14:m>
                          <a:endParaRPr lang="de-DE" dirty="0" smtClean="0"/>
                        </a:p>
                        <a:p>
                          <a:r>
                            <a:rPr lang="de-DE" dirty="0" smtClean="0"/>
                            <a:t>= 0,27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0,55 </a:t>
                          </a:r>
                          <a14:m>
                            <m:oMath xmlns:m="http://schemas.openxmlformats.org/officeDocument/2006/math">
                              <m:r>
                                <a:rPr lang="de-D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de-DE" dirty="0" smtClean="0"/>
                            <a:t> 0,1</a:t>
                          </a:r>
                        </a:p>
                        <a:p>
                          <a:r>
                            <a:rPr lang="de-DE" dirty="0" smtClean="0"/>
                            <a:t>= 0,055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0,325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616631"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ganztags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0,45 </a:t>
                          </a:r>
                          <a14:m>
                            <m:oMath xmlns:m="http://schemas.openxmlformats.org/officeDocument/2006/math">
                              <m:r>
                                <a:rPr lang="de-D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de-DE" dirty="0" smtClean="0"/>
                            <a:t> 0,4</a:t>
                          </a:r>
                        </a:p>
                        <a:p>
                          <a:r>
                            <a:rPr lang="de-DE" dirty="0" smtClean="0"/>
                            <a:t>= 0,18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0,55</a:t>
                          </a:r>
                          <a:r>
                            <a:rPr lang="de-DE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de-DE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de-DE" dirty="0" smtClean="0"/>
                            <a:t> 0,9</a:t>
                          </a:r>
                        </a:p>
                        <a:p>
                          <a:r>
                            <a:rPr lang="de-DE" dirty="0" smtClean="0"/>
                            <a:t>= 0,495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0,675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352360"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0,45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0,55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1</a:t>
                          </a:r>
                          <a:endParaRPr lang="de-DE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Inhaltsplatzhalter 4"/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131637947"/>
                  </p:ext>
                </p:extLst>
              </p:nvPr>
            </p:nvGraphicFramePr>
            <p:xfrm>
              <a:off x="6662168" y="4258100"/>
              <a:ext cx="4883840" cy="201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20960"/>
                    <a:gridCol w="1220960"/>
                    <a:gridCol w="1220960"/>
                    <a:gridCol w="1220960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Frauen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Männer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halbtags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98" t="-61321" r="-200498" b="-1707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500" t="-61321" r="-101500" b="-1707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0,325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ganztags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98" t="-162857" r="-200498" b="-7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500" t="-162857" r="-101500" b="-7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0,675</a:t>
                          </a:r>
                          <a:endParaRPr lang="de-DE" dirty="0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0,45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0,55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de-DE" dirty="0" smtClean="0"/>
                            <a:t>1</a:t>
                          </a:r>
                          <a:endParaRPr lang="de-DE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Rechteck 7"/>
          <p:cNvSpPr/>
          <p:nvPr/>
        </p:nvSpPr>
        <p:spPr>
          <a:xfrm>
            <a:off x="6086901" y="1528549"/>
            <a:ext cx="532262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AutoNum type="arabicPeriod"/>
            </a:pPr>
            <a:r>
              <a:rPr lang="de-DE" sz="2400" dirty="0" smtClean="0"/>
              <a:t>Man stellt eine Vierfeldtafel </a:t>
            </a:r>
            <a:r>
              <a:rPr lang="de-DE" sz="2400" dirty="0" smtClean="0"/>
              <a:t>oder ein Baumdiagramm auf</a:t>
            </a:r>
            <a:r>
              <a:rPr lang="de-DE" sz="2400" dirty="0" smtClean="0"/>
              <a:t>! 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168" y="2320118"/>
            <a:ext cx="4883840" cy="180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6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02390"/>
          </a:xfrm>
        </p:spPr>
        <p:txBody>
          <a:bodyPr>
            <a:noAutofit/>
          </a:bodyPr>
          <a:lstStyle/>
          <a:p>
            <a:r>
              <a:rPr lang="de-DE" sz="4000" dirty="0" smtClean="0"/>
              <a:t>2. Schritt: Berechnen der bedingten </a:t>
            </a:r>
            <a:r>
              <a:rPr lang="de-DE" sz="4000" dirty="0" err="1" smtClean="0"/>
              <a:t>wahrscheinlichkeiten</a:t>
            </a:r>
            <a:r>
              <a:rPr lang="de-DE" sz="4000" dirty="0" smtClean="0"/>
              <a:t> als Quotienten</a:t>
            </a:r>
            <a:endParaRPr lang="de-DE" sz="4000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2187" y="2415653"/>
            <a:ext cx="3860315" cy="26613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de-DE" sz="2400" dirty="0" smtClean="0"/>
                  <a:t>Wie hoch ist die Wahrscheinlichkeit, dass eine Halbtagskraft weiblich ist?</a:t>
                </a:r>
                <a:endParaRPr lang="de-DE" dirty="0" smtClean="0"/>
              </a:p>
              <a:p>
                <a:r>
                  <a:rPr lang="de-DE" dirty="0" smtClean="0"/>
                  <a:t>P=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ü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𝑛𝑠𝑡𝑖𝑔𝑒𝑛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𝐸𝑟𝑒𝑖𝑔𝑛𝑖𝑠𝑠𝑒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ö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𝑔𝑙𝑖𝑐h𝑒𝑛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𝐸𝑟𝑒𝑖𝑔𝑛𝑖𝑠𝑠𝑒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de-DE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b="0" dirty="0" smtClean="0"/>
                  <a:t>hier:</a:t>
                </a:r>
              </a:p>
              <a:p>
                <a:r>
                  <a:rPr lang="de-DE" dirty="0" smtClean="0"/>
                  <a:t>P(Halbtagskraft) = 0,325</a:t>
                </a:r>
              </a:p>
              <a:p>
                <a:r>
                  <a:rPr lang="de-DE" b="0" dirty="0" smtClean="0"/>
                  <a:t>P(weibliche Halbtagskraft) = 0,27</a:t>
                </a:r>
              </a:p>
              <a:p>
                <a:r>
                  <a:rPr lang="de-DE" dirty="0"/>
                  <a:t>d</a:t>
                </a:r>
                <a:r>
                  <a:rPr lang="de-DE" dirty="0" smtClean="0"/>
                  <a:t>.h. die gesuchte Wahrscheinlichkeit ist</a:t>
                </a:r>
              </a:p>
              <a:p>
                <a:r>
                  <a:rPr lang="de-DE" dirty="0" smtClean="0"/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0,27</m:t>
                        </m:r>
                      </m:num>
                      <m:den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0,325</m:t>
                        </m:r>
                      </m:den>
                    </m:f>
                  </m:oMath>
                </a14:m>
                <a:r>
                  <a:rPr lang="de-DE" b="0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de-DE" b="0" dirty="0" smtClean="0"/>
                  <a:t> 0,831</a:t>
                </a:r>
              </a:p>
              <a:p>
                <a:r>
                  <a:rPr lang="de-DE" dirty="0"/>
                  <a:t>d</a:t>
                </a:r>
                <a:r>
                  <a:rPr lang="de-DE" dirty="0" smtClean="0"/>
                  <a:t>.h. mit einer Wahrscheinlichkeit von 83,1% ist eine Halbtagskraft weiblich.</a:t>
                </a:r>
                <a:endParaRPr lang="de-DE" b="0" dirty="0" smtClean="0"/>
              </a:p>
              <a:p>
                <a:endParaRPr lang="de-DE" b="0" dirty="0" smtClean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l="-1026" t="-2879" b="-45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Gerade Verbindung mit Pfeil 6"/>
          <p:cNvCxnSpPr/>
          <p:nvPr/>
        </p:nvCxnSpPr>
        <p:spPr>
          <a:xfrm flipH="1" flipV="1">
            <a:off x="4776716" y="3220872"/>
            <a:ext cx="3590044" cy="525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 flipV="1">
            <a:off x="2947916" y="3483590"/>
            <a:ext cx="6509983" cy="814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25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11321"/>
          </a:xfrm>
        </p:spPr>
        <p:txBody>
          <a:bodyPr>
            <a:normAutofit/>
          </a:bodyPr>
          <a:lstStyle/>
          <a:p>
            <a:r>
              <a:rPr lang="de-DE" dirty="0" smtClean="0"/>
              <a:t>Bedingte Wahrscheinlichkeiten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e-DE" dirty="0" smtClean="0"/>
                  <a:t>Wie hoch ist die Wahrscheinlichkeit, dass eine Ganztagskraft männlich ist?</a:t>
                </a:r>
              </a:p>
              <a:p>
                <a:r>
                  <a:rPr lang="de-DE" dirty="0" smtClean="0"/>
                  <a:t>P(Ganztagskraft</a:t>
                </a:r>
                <a:r>
                  <a:rPr lang="de-DE" dirty="0"/>
                  <a:t>) = </a:t>
                </a:r>
                <a:r>
                  <a:rPr lang="de-DE" dirty="0" smtClean="0"/>
                  <a:t>0,675</a:t>
                </a:r>
                <a:endParaRPr lang="de-DE" dirty="0"/>
              </a:p>
              <a:p>
                <a:r>
                  <a:rPr lang="de-DE" dirty="0" smtClean="0"/>
                  <a:t>P(männliche Ganztagskraft) </a:t>
                </a:r>
                <a:r>
                  <a:rPr lang="de-DE" dirty="0"/>
                  <a:t>= </a:t>
                </a:r>
                <a:r>
                  <a:rPr lang="de-DE" dirty="0" smtClean="0"/>
                  <a:t>0,495</a:t>
                </a:r>
                <a:endParaRPr lang="de-DE" dirty="0"/>
              </a:p>
              <a:p>
                <a:r>
                  <a:rPr lang="de-DE" dirty="0"/>
                  <a:t>d.h. die gesuchte Wahrscheinlichkeit </a:t>
                </a:r>
                <a:r>
                  <a:rPr lang="de-DE" dirty="0" smtClean="0"/>
                  <a:t>ist</a:t>
                </a:r>
                <a:endParaRPr lang="de-DE" dirty="0"/>
              </a:p>
              <a:p>
                <a:r>
                  <a:rPr lang="de-DE" dirty="0"/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495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67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smtClean="0"/>
                  <a:t>0,733</a:t>
                </a:r>
                <a:endParaRPr lang="de-DE" dirty="0"/>
              </a:p>
              <a:p>
                <a:r>
                  <a:rPr lang="de-DE" dirty="0"/>
                  <a:t>d.h. mit einer Wahrscheinlichkeit von </a:t>
                </a:r>
                <a:r>
                  <a:rPr lang="de-DE" dirty="0" smtClean="0"/>
                  <a:t>73,3% </a:t>
                </a:r>
                <a:r>
                  <a:rPr lang="de-DE" dirty="0"/>
                  <a:t>ist eine </a:t>
                </a:r>
                <a:r>
                  <a:rPr lang="de-DE" dirty="0" smtClean="0"/>
                  <a:t>Ganztagskraft männlich</a:t>
                </a:r>
                <a:r>
                  <a:rPr lang="de-DE" dirty="0"/>
                  <a:t>.</a:t>
                </a: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4" name="Inhalts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2"/>
                <a:stretch>
                  <a:fillRect l="-769" t="-1818" r="-410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60061" y="2674961"/>
            <a:ext cx="3988996" cy="2620369"/>
          </a:xfrm>
          <a:prstGeom prst="rect">
            <a:avLst/>
          </a:prstGeom>
        </p:spPr>
      </p:pic>
      <p:cxnSp>
        <p:nvCxnSpPr>
          <p:cNvPr id="8" name="Gerade Verbindung mit Pfeil 7"/>
          <p:cNvCxnSpPr/>
          <p:nvPr/>
        </p:nvCxnSpPr>
        <p:spPr>
          <a:xfrm flipH="1">
            <a:off x="4722125" y="3220872"/>
            <a:ext cx="3889612" cy="955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H="1">
            <a:off x="3916907" y="3698543"/>
            <a:ext cx="5773003" cy="846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63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149</Words>
  <Application>Microsoft Office PowerPoint</Application>
  <PresentationFormat>Breitbild</PresentationFormat>
  <Paragraphs>40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Cambria Math</vt:lpstr>
      <vt:lpstr>Tw Cen MT</vt:lpstr>
      <vt:lpstr>Tw Cen MT Condensed</vt:lpstr>
      <vt:lpstr>Wingdings 3</vt:lpstr>
      <vt:lpstr>Integral</vt:lpstr>
      <vt:lpstr>Bedingte Wahrscheinlichkeiten</vt:lpstr>
      <vt:lpstr>1.Schritt: Aufstellen einer Vierfeldtafel</vt:lpstr>
      <vt:lpstr>2. Schritt: Berechnen der bedingten wahrscheinlichkeiten als Quotienten</vt:lpstr>
      <vt:lpstr>Bedingte Wahrscheinlichkeiten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Bedingte Wahrscheinlichkeiten</dc:title>
  <dc:creator>Corinna Meier</dc:creator>
  <cp:lastModifiedBy>Corinna Meier</cp:lastModifiedBy>
  <cp:revision>12</cp:revision>
  <dcterms:created xsi:type="dcterms:W3CDTF">2016-07-13T15:16:57Z</dcterms:created>
  <dcterms:modified xsi:type="dcterms:W3CDTF">2016-07-18T06:29:49Z</dcterms:modified>
</cp:coreProperties>
</file>