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5" r:id="rId3"/>
    <p:sldId id="26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inna Meier" initials="CM" lastIdx="1" clrIdx="0">
    <p:extLst>
      <p:ext uri="{19B8F6BF-5375-455C-9EA6-DF929625EA0E}">
        <p15:presenceInfo xmlns:p15="http://schemas.microsoft.com/office/powerpoint/2012/main" userId="d51ff696fa3a4c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95">76 510,'0'-5,"0"-7,0-6,0-5,0-4,0-2,5-1,1-1,6 0,5 6,-1 1,-2 0,1 5,3 4,4 1,2 2,3 4,7 2,2 3,1 2,-2 1,-1 0,-2 1,-1-1,5 1,0-1,0 1,-2-1,4-5,0-2,-1 1,-2 1,3-4,1 0,2-4,-4-4,-4 0,-8-1,-3 1,0 0,-4 2</inkml:trace>
  <inkml:trace contextRef="#ctx0" brushRef="#br0" timeOffset="3080.053">105 1337,'0'-5,"5"-2,7 1,6 1,5 1,9-3,4-1,6 1,0 2,-1 2,-3 1,-3 1,-2 0,-2 2,-1-1,-1 0,-5-4,-1-3,-6-4,1-1,1 2,-2 3</inkml:trace>
  <inkml:trace contextRef="#ctx0" brushRef="#br0" timeOffset="6120.653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6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8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0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5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15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1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29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63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55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16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894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53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63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76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71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59C31-7A24-4939-9291-67CBAA5A9CDA}" type="datetimeFigureOut">
              <a:rPr lang="de-DE" smtClean="0"/>
              <a:t>09.09.2019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A63861A-97AB-4CB8-A600-4399B9F265F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01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8F696B6E-4CF0-4898-A8C2-468032040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80" y="1847654"/>
            <a:ext cx="6924183" cy="160199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800" b="1" dirty="0">
                <a:latin typeface="Maiandra GD" panose="020E0502030308020204" pitchFamily="34" charset="0"/>
                <a:ea typeface="HGMaruGothicMPRO" panose="020B0400000000000000" pitchFamily="34" charset="-128"/>
              </a:rPr>
              <a:t>Bedingte Wahrscheinlichkeiten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              www.matheportal.com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fik 16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682E330A-5104-42C7-AF14-B7F5C6A6BF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64"/>
    </mc:Choice>
    <mc:Fallback xmlns="">
      <p:transition spd="slow" advTm="10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EDE8306-203F-46F8-B3F1-CCF3FB732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910" y="1264076"/>
            <a:ext cx="5483160" cy="3486150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731A0441-6AD2-4BB7-8D17-D100AE87D0EC}"/>
              </a:ext>
            </a:extLst>
          </p:cNvPr>
          <p:cNvSpPr/>
          <p:nvPr/>
        </p:nvSpPr>
        <p:spPr>
          <a:xfrm>
            <a:off x="1451728" y="216816"/>
            <a:ext cx="7720551" cy="942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Gegeben ist eine Urne mit 4 roten und 8 blauen Kugeln.</a:t>
            </a:r>
          </a:p>
          <a:p>
            <a:pPr algn="ctr"/>
            <a:r>
              <a:rPr lang="de-DE" dirty="0"/>
              <a:t>Es wird zweimal ohne Zurücklegen gezogen.</a:t>
            </a:r>
          </a:p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A7762F7-58BA-4D5E-9DF6-F45662AB2CFA}"/>
              </a:ext>
            </a:extLst>
          </p:cNvPr>
          <p:cNvSpPr/>
          <p:nvPr/>
        </p:nvSpPr>
        <p:spPr>
          <a:xfrm>
            <a:off x="678731" y="4854805"/>
            <a:ext cx="9860423" cy="1291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Man erkennt: Die Wahrscheinlichkeiten entlang des Pfades ändern sich, je nachdem, ob man vorher eine rote oder eine blaue Kugel gezogen hat. 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Diese Wahrscheinlichkeiten nennt man </a:t>
            </a:r>
            <a:r>
              <a:rPr lang="de-DE" b="1" dirty="0">
                <a:solidFill>
                  <a:srgbClr val="C00000"/>
                </a:solidFill>
              </a:rPr>
              <a:t>bedingte Wahrscheinlichkeiten. 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Hier gibt es in der 2. Reihe 4 bedingte Wahrscheinlichkeiten.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9AE11C2-F2FF-4771-86FD-29C7AACDA023}"/>
              </a:ext>
            </a:extLst>
          </p:cNvPr>
          <p:cNvCxnSpPr/>
          <p:nvPr/>
        </p:nvCxnSpPr>
        <p:spPr>
          <a:xfrm flipV="1">
            <a:off x="5825765" y="4194928"/>
            <a:ext cx="0" cy="7635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DB25132D-490E-4141-B030-8F3D8EC5846A}"/>
                  </a:ext>
                </a:extLst>
              </p:cNvPr>
              <p:cNvSpPr/>
              <p:nvPr/>
            </p:nvSpPr>
            <p:spPr>
              <a:xfrm>
                <a:off x="8078771" y="2531096"/>
                <a:ext cx="4006391" cy="201733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Man sagt die Wahrscheinlichkeit von B unter der Bedingung R.</a:t>
                </a:r>
              </a:p>
              <a:p>
                <a:pPr algn="ctr"/>
                <a:r>
                  <a:rPr lang="de-DE" dirty="0"/>
                  <a:t>P</a:t>
                </a:r>
                <a:r>
                  <a:rPr lang="de-DE" sz="1200" dirty="0"/>
                  <a:t>R</a:t>
                </a:r>
                <a:r>
                  <a:rPr lang="de-DE" dirty="0"/>
                  <a:t>(B)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de-DE" dirty="0"/>
              </a:p>
              <a:p>
                <a:pPr algn="ctr"/>
                <a:r>
                  <a:rPr lang="de-DE" dirty="0"/>
                  <a:t>bedeutet, dass die Wahrscheinlichkeit, dass ich eine blaue Kugel ziehe, wenn ich schon eine rote gezogen habe,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  <m:r>
                      <a:rPr lang="de-DE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/>
                  <a:t>beträgt. </a:t>
                </a:r>
              </a:p>
            </p:txBody>
          </p:sp>
        </mc:Choice>
        <mc:Fallback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DB25132D-490E-4141-B030-8F3D8EC58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771" y="2531096"/>
                <a:ext cx="4006391" cy="2017338"/>
              </a:xfrm>
              <a:prstGeom prst="rect">
                <a:avLst/>
              </a:prstGeom>
              <a:blipFill>
                <a:blip r:embed="rId3"/>
                <a:stretch>
                  <a:fillRect l="-758" r="-212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8">
            <a:extLst>
              <a:ext uri="{FF2B5EF4-FFF2-40B4-BE49-F238E27FC236}">
                <a16:creationId xmlns:a16="http://schemas.microsoft.com/office/drawing/2014/main" id="{C5DA59BD-411F-4328-AA39-439B9952F5E1}"/>
              </a:ext>
            </a:extLst>
          </p:cNvPr>
          <p:cNvSpPr/>
          <p:nvPr/>
        </p:nvSpPr>
        <p:spPr>
          <a:xfrm>
            <a:off x="8078771" y="1527142"/>
            <a:ext cx="4006391" cy="78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R: Es wird eine rote Kugel gezogen</a:t>
            </a:r>
          </a:p>
          <a:p>
            <a:pPr algn="ctr"/>
            <a:r>
              <a:rPr lang="de-DE" dirty="0"/>
              <a:t>B: Es wird eine blaue Kugel gezogen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DC20542-CEBB-4C7F-B79A-6A3A47377111}"/>
              </a:ext>
            </a:extLst>
          </p:cNvPr>
          <p:cNvCxnSpPr/>
          <p:nvPr/>
        </p:nvCxnSpPr>
        <p:spPr>
          <a:xfrm flipH="1" flipV="1">
            <a:off x="5439266" y="2762054"/>
            <a:ext cx="3996965" cy="6669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1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9BEC39A4-C998-4E5A-8BB7-9527525C8B02}"/>
                  </a:ext>
                </a:extLst>
              </p:cNvPr>
              <p:cNvSpPr/>
              <p:nvPr/>
            </p:nvSpPr>
            <p:spPr>
              <a:xfrm>
                <a:off x="544397" y="494514"/>
                <a:ext cx="9881647" cy="23820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400" dirty="0">
                    <a:solidFill>
                      <a:schemeClr val="tx1"/>
                    </a:solidFill>
                  </a:rPr>
                  <a:t>Da die Wahrscheinlichkeiten entlang eines Pfades multipliziert werden, gilt:</a:t>
                </a:r>
              </a:p>
              <a:p>
                <a:pPr algn="ctr"/>
                <a:endParaRPr lang="de-DE" sz="24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de-DE" sz="2400" dirty="0">
                    <a:solidFill>
                      <a:schemeClr val="tx1"/>
                    </a:solidFill>
                  </a:rPr>
                  <a:t>P(R) </a:t>
                </a:r>
                <a14:m>
                  <m:oMath xmlns:m="http://schemas.openxmlformats.org/officeDocument/2006/math">
                    <m:r>
                      <a:rPr lang="de-DE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2400" dirty="0">
                    <a:solidFill>
                      <a:schemeClr val="tx1"/>
                    </a:solidFill>
                  </a:rPr>
                  <a:t> P</a:t>
                </a:r>
                <a:r>
                  <a:rPr lang="de-DE" dirty="0">
                    <a:solidFill>
                      <a:schemeClr val="tx1"/>
                    </a:solidFill>
                  </a:rPr>
                  <a:t>R</a:t>
                </a:r>
                <a:r>
                  <a:rPr lang="de-DE" sz="2400" dirty="0">
                    <a:solidFill>
                      <a:schemeClr val="tx1"/>
                    </a:solidFill>
                  </a:rPr>
                  <a:t>(B) = P(R</a:t>
                </a:r>
                <a14:m>
                  <m:oMath xmlns:m="http://schemas.openxmlformats.org/officeDocument/2006/math">
                    <m:r>
                      <a:rPr lang="de-DE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de-DE" sz="2400" dirty="0">
                    <a:solidFill>
                      <a:schemeClr val="tx1"/>
                    </a:solidFill>
                  </a:rPr>
                  <a:t>B) </a:t>
                </a:r>
              </a:p>
            </p:txBody>
          </p:sp>
        </mc:Choice>
        <mc:Fallback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9BEC39A4-C998-4E5A-8BB7-9527525C8B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97" y="494514"/>
                <a:ext cx="9881647" cy="23820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fik 2">
            <a:extLst>
              <a:ext uri="{FF2B5EF4-FFF2-40B4-BE49-F238E27FC236}">
                <a16:creationId xmlns:a16="http://schemas.microsoft.com/office/drawing/2014/main" id="{60E557F2-0D24-4CC9-874B-DF3806363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901" y="2607789"/>
            <a:ext cx="4474160" cy="28446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DA574F60-7974-40FB-B343-60F1F96B48F9}"/>
                  </a:ext>
                </a:extLst>
              </p:cNvPr>
              <p:cNvSpPr/>
              <p:nvPr/>
            </p:nvSpPr>
            <p:spPr>
              <a:xfrm>
                <a:off x="1989056" y="3167406"/>
                <a:ext cx="3629319" cy="15931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>
                    <a:solidFill>
                      <a:schemeClr val="tx1"/>
                    </a:solidFill>
                  </a:rPr>
                  <a:t>hier: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de-DE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den>
                    </m:f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endParaRPr lang="de-DE" dirty="0">
                  <a:solidFill>
                    <a:schemeClr val="tx1"/>
                  </a:solidFill>
                </a:endParaRPr>
              </a:p>
              <a:p>
                <a:pPr algn="ctr"/>
                <a:endParaRPr lang="de-DE" dirty="0"/>
              </a:p>
            </p:txBody>
          </p:sp>
        </mc:Choice>
        <mc:Fallback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DA574F60-7974-40FB-B343-60F1F96B48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056" y="3167406"/>
                <a:ext cx="3629319" cy="15931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2ED4CB9-5D0F-44FC-B23E-D9D066931C2B}"/>
              </a:ext>
            </a:extLst>
          </p:cNvPr>
          <p:cNvCxnSpPr>
            <a:cxnSpLocks/>
          </p:cNvCxnSpPr>
          <p:nvPr/>
        </p:nvCxnSpPr>
        <p:spPr>
          <a:xfrm>
            <a:off x="4430598" y="2286049"/>
            <a:ext cx="2630078" cy="1249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F0FF81D-77C7-4F2F-8A3A-E3175BC08836}"/>
              </a:ext>
            </a:extLst>
          </p:cNvPr>
          <p:cNvCxnSpPr>
            <a:cxnSpLocks/>
          </p:cNvCxnSpPr>
          <p:nvPr/>
        </p:nvCxnSpPr>
        <p:spPr>
          <a:xfrm>
            <a:off x="5184063" y="2243579"/>
            <a:ext cx="3205793" cy="1517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92830E2-84FF-4543-9340-4FCBAB6DB552}"/>
              </a:ext>
            </a:extLst>
          </p:cNvPr>
          <p:cNvCxnSpPr>
            <a:cxnSpLocks/>
          </p:cNvCxnSpPr>
          <p:nvPr/>
        </p:nvCxnSpPr>
        <p:spPr>
          <a:xfrm>
            <a:off x="6221691" y="2243579"/>
            <a:ext cx="3539084" cy="1517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5D4F8F9-FB05-46EF-B1B4-FB60DAFCFE5C}"/>
                  </a:ext>
                </a:extLst>
              </p:cNvPr>
              <p:cNvSpPr/>
              <p:nvPr/>
            </p:nvSpPr>
            <p:spPr>
              <a:xfrm>
                <a:off x="6909848" y="1678069"/>
                <a:ext cx="2714920" cy="67288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 </a:t>
                </a:r>
                <a:r>
                  <a:rPr lang="de-DE" sz="2400" dirty="0">
                    <a:solidFill>
                      <a:schemeClr val="tx1"/>
                    </a:solidFill>
                  </a:rPr>
                  <a:t>P</a:t>
                </a:r>
                <a:r>
                  <a:rPr lang="de-DE" dirty="0">
                    <a:solidFill>
                      <a:schemeClr val="tx1"/>
                    </a:solidFill>
                  </a:rPr>
                  <a:t>R</a:t>
                </a:r>
                <a:r>
                  <a:rPr lang="de-DE" sz="2400" dirty="0">
                    <a:solidFill>
                      <a:schemeClr val="tx1"/>
                    </a:solidFill>
                  </a:rPr>
                  <a:t>(B)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R</m:t>
                        </m:r>
                        <m:r>
                          <a:rPr lang="de-DE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de-DE" sz="2400" dirty="0">
                            <a:solidFill>
                              <a:schemeClr val="tx1"/>
                            </a:solidFill>
                          </a:rPr>
                          <m:t>)</m:t>
                        </m:r>
                      </m:den>
                    </m:f>
                  </m:oMath>
                </a14:m>
                <a:endParaRPr lang="de-DE" sz="2400" dirty="0"/>
              </a:p>
            </p:txBody>
          </p:sp>
        </mc:Choice>
        <mc:Fallback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5D4F8F9-FB05-46EF-B1B4-FB60DAFCFE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848" y="1678069"/>
                <a:ext cx="2714920" cy="672889"/>
              </a:xfrm>
              <a:prstGeom prst="rect">
                <a:avLst/>
              </a:prstGeom>
              <a:blipFill>
                <a:blip r:embed="rId5"/>
                <a:stretch>
                  <a:fillRect b="-36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45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.3"/>
</p:tagLst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176</Words>
  <Application>Microsoft Office PowerPoint</Application>
  <PresentationFormat>Breitbild</PresentationFormat>
  <Paragraphs>17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Cambria Math</vt:lpstr>
      <vt:lpstr>Gill Sans MT</vt:lpstr>
      <vt:lpstr>Maiandra GD</vt:lpstr>
      <vt:lpstr>Katalog</vt:lpstr>
      <vt:lpstr>Bedingte Wahrscheinlichkeiten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Bedingte Wahrscheinlichkeiten</dc:title>
  <dc:creator>Corinna Meier</dc:creator>
  <cp:lastModifiedBy>Corinna Meier</cp:lastModifiedBy>
  <cp:revision>26</cp:revision>
  <dcterms:created xsi:type="dcterms:W3CDTF">2019-09-06T07:52:01Z</dcterms:created>
  <dcterms:modified xsi:type="dcterms:W3CDTF">2019-09-09T08:05:33Z</dcterms:modified>
</cp:coreProperties>
</file>