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6" r:id="rId3"/>
    <p:sldId id="265" r:id="rId4"/>
    <p:sldId id="268" r:id="rId5"/>
    <p:sldId id="267" r:id="rId6"/>
    <p:sldId id="26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95">76 510,'0'-5,"0"-7,0-6,0-5,0-4,0-2,5-1,1-1,6 0,5 6,-1 1,-2 0,1 5,3 4,4 1,2 2,3 4,7 2,2 3,1 2,-2 1,-1 0,-2 1,-1-1,5 1,0-1,0 1,-2-1,4-5,0-2,-1 1,-2 1,3-4,1 0,2-4,-4-4,-4 0,-8-1,-3 1,0 0,-4 2</inkml:trace>
  <inkml:trace contextRef="#ctx0" brushRef="#br0" timeOffset="3080.053">105 1337,'0'-5,"5"-2,7 1,6 1,5 1,9-3,4-1,6 1,0 2,-1 2,-3 1,-3 1,-2 0,-2 2,-1-1,-1 0,-5-4,-1-3,-6-4,1-1,1 2,-2 3</inkml:trace>
  <inkml:trace contextRef="#ctx0" brushRef="#br0" timeOffset="6120.653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6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8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0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5">1566 768,'5'0,"6"0,7 0,6 0,2 0,4 0,0 0,1 0,0 0,-1 0,0 0,0 0,0 0,0 0,0 0,-1 0,1 0,-1 0,0 0,1 0,-6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93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80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59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03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08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56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988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7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95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03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351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B5768-48AD-455C-B0EC-5E65D13B132E}" type="datetimeFigureOut">
              <a:rPr lang="de-DE" smtClean="0"/>
              <a:t>18.11.2019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18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tags" Target="../tags/tag1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2.png"/><Relationship Id="rId10" Type="http://schemas.openxmlformats.org/officeDocument/2006/relationships/customXml" Target="../ink/ink3.xm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8F696B6E-4CF0-4898-A8C2-468032040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6512" y="802298"/>
            <a:ext cx="7311268" cy="2467906"/>
          </a:xfrm>
        </p:spPr>
        <p:txBody>
          <a:bodyPr>
            <a:normAutofit/>
          </a:bodyPr>
          <a:lstStyle/>
          <a:p>
            <a:pPr algn="ctr"/>
            <a:r>
              <a:rPr lang="de-DE" sz="6000" b="1" dirty="0">
                <a:latin typeface="Maiandra GD" panose="020E0502030308020204" pitchFamily="34" charset="0"/>
                <a:ea typeface="HGMaruGothicMPRO" panose="020B0400000000000000" pitchFamily="34" charset="-128"/>
              </a:rPr>
              <a:t>Symmetrie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              www.matheportal.com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fik 16" descr="Ein Bild, das Person, haltend, Frau, draußen enthält.&#10;&#10;Automatisch generierte Beschreibung">
            <a:extLst>
              <a:ext uri="{FF2B5EF4-FFF2-40B4-BE49-F238E27FC236}">
                <a16:creationId xmlns:a16="http://schemas.microsoft.com/office/drawing/2014/main" id="{682E330A-5104-42C7-AF14-B7F5C6A6BF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2" y="2434856"/>
            <a:ext cx="1487259" cy="1096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4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35"/>
    </mc:Choice>
    <mc:Fallback xmlns="">
      <p:transition spd="slow" advTm="14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FB7FBC4-9A1F-4857-8987-6A6065264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42887"/>
            <a:ext cx="5550310" cy="5376863"/>
          </a:xfrm>
          <a:prstGeom prst="rect">
            <a:avLst/>
          </a:prstGeom>
        </p:spPr>
      </p:pic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FF74C4CC-A81D-4CA5-B329-40F39D7C5514}"/>
              </a:ext>
            </a:extLst>
          </p:cNvPr>
          <p:cNvCxnSpPr/>
          <p:nvPr/>
        </p:nvCxnSpPr>
        <p:spPr>
          <a:xfrm flipV="1">
            <a:off x="6648450" y="4362450"/>
            <a:ext cx="0" cy="590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16ACBEB-375C-49C5-8478-8CC6FA16EAB6}"/>
              </a:ext>
            </a:extLst>
          </p:cNvPr>
          <p:cNvCxnSpPr>
            <a:cxnSpLocks/>
          </p:cNvCxnSpPr>
          <p:nvPr/>
        </p:nvCxnSpPr>
        <p:spPr>
          <a:xfrm flipV="1">
            <a:off x="5486400" y="4362450"/>
            <a:ext cx="0" cy="590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E68D906-C19D-4441-BABF-A958107DE439}"/>
              </a:ext>
            </a:extLst>
          </p:cNvPr>
          <p:cNvCxnSpPr>
            <a:cxnSpLocks/>
          </p:cNvCxnSpPr>
          <p:nvPr/>
        </p:nvCxnSpPr>
        <p:spPr>
          <a:xfrm flipV="1">
            <a:off x="7219950" y="2657475"/>
            <a:ext cx="0" cy="229552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6503357-9210-4DFC-A925-9A28EF7E9152}"/>
              </a:ext>
            </a:extLst>
          </p:cNvPr>
          <p:cNvCxnSpPr>
            <a:cxnSpLocks/>
          </p:cNvCxnSpPr>
          <p:nvPr/>
        </p:nvCxnSpPr>
        <p:spPr>
          <a:xfrm flipV="1">
            <a:off x="4943475" y="2657475"/>
            <a:ext cx="0" cy="229552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7D9CD6A7-17A1-4FE1-9B43-A6EDC5716463}"/>
                  </a:ext>
                </a:extLst>
              </p:cNvPr>
              <p:cNvSpPr txBox="1"/>
              <p:nvPr/>
            </p:nvSpPr>
            <p:spPr>
              <a:xfrm>
                <a:off x="9810750" y="981075"/>
                <a:ext cx="20955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f(1) = 1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1) = 1</a:t>
                </a:r>
              </a:p>
              <a:p>
                <a:r>
                  <a:rPr lang="de-DE" dirty="0"/>
                  <a:t>f(2) = 4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2) = 4</a:t>
                </a:r>
              </a:p>
            </p:txBody>
          </p:sp>
        </mc:Choice>
        <mc:Fallback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7D9CD6A7-17A1-4FE1-9B43-A6EDC571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0750" y="981075"/>
                <a:ext cx="2095500" cy="1200329"/>
              </a:xfrm>
              <a:prstGeom prst="rect">
                <a:avLst/>
              </a:prstGeom>
              <a:blipFill>
                <a:blip r:embed="rId3"/>
                <a:stretch>
                  <a:fillRect l="-2326" t="-3046" b="-710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83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EBFC5601-A1B0-46DC-B15B-7002609C3CD5}"/>
                  </a:ext>
                </a:extLst>
              </p:cNvPr>
              <p:cNvSpPr/>
              <p:nvPr/>
            </p:nvSpPr>
            <p:spPr>
              <a:xfrm>
                <a:off x="6905626" y="314325"/>
                <a:ext cx="5013570" cy="3108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de-DE" sz="2800" b="1" dirty="0"/>
                  <a:t>Eine Funktion f ist achsensymmetrisch zur y-Achse, wenn gilt:</a:t>
                </a:r>
              </a:p>
              <a:p>
                <a:r>
                  <a:rPr lang="de-DE" sz="2800" b="1" dirty="0">
                    <a:solidFill>
                      <a:srgbClr val="FF0000"/>
                    </a:solidFill>
                  </a:rPr>
                  <a:t>f(x) = f(</a:t>
                </a:r>
                <a14:m>
                  <m:oMath xmlns:m="http://schemas.openxmlformats.org/officeDocument/2006/math">
                    <m:r>
                      <a:rPr lang="de-DE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2800" b="1" dirty="0">
                    <a:solidFill>
                      <a:srgbClr val="FF0000"/>
                    </a:solidFill>
                  </a:rPr>
                  <a:t>x)</a:t>
                </a:r>
              </a:p>
              <a:p>
                <a:endParaRPr lang="de-DE" sz="2800" b="1" dirty="0">
                  <a:solidFill>
                    <a:srgbClr val="FF0000"/>
                  </a:solidFill>
                </a:endParaRPr>
              </a:p>
              <a:p>
                <a:r>
                  <a:rPr lang="de-DE" sz="2800" b="1" dirty="0"/>
                  <a:t>graphisch: </a:t>
                </a:r>
              </a:p>
              <a:p>
                <a:r>
                  <a:rPr lang="de-DE" sz="2800" b="1" dirty="0"/>
                  <a:t>Spiegelung an der y-Achse</a:t>
                </a:r>
              </a:p>
            </p:txBody>
          </p:sp>
        </mc:Choice>
        <mc:Fallback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EBFC5601-A1B0-46DC-B15B-7002609C3C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626" y="314325"/>
                <a:ext cx="5013570" cy="3108543"/>
              </a:xfrm>
              <a:prstGeom prst="rect">
                <a:avLst/>
              </a:prstGeom>
              <a:blipFill>
                <a:blip r:embed="rId2"/>
                <a:stretch>
                  <a:fillRect l="-2555" t="-2161" b="-471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Grafik 20">
            <a:extLst>
              <a:ext uri="{FF2B5EF4-FFF2-40B4-BE49-F238E27FC236}">
                <a16:creationId xmlns:a16="http://schemas.microsoft.com/office/drawing/2014/main" id="{2B6CE2B9-061C-4487-AD48-4B8160100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8" y="161927"/>
            <a:ext cx="6179482" cy="50768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4971FDB9-3981-4600-8AF8-73F474FADB32}"/>
                  </a:ext>
                </a:extLst>
              </p:cNvPr>
              <p:cNvSpPr/>
              <p:nvPr/>
            </p:nvSpPr>
            <p:spPr>
              <a:xfrm>
                <a:off x="9744074" y="3924299"/>
                <a:ext cx="2014537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  <a:p>
                <a:r>
                  <a:rPr lang="de-DE" dirty="0"/>
                  <a:t>f(1) = 1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1) = 1</a:t>
                </a:r>
              </a:p>
              <a:p>
                <a:r>
                  <a:rPr lang="de-DE" dirty="0"/>
                  <a:t>f(2) = 4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2) = 4</a:t>
                </a:r>
              </a:p>
            </p:txBody>
          </p:sp>
        </mc:Choice>
        <mc:Fallback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4971FDB9-3981-4600-8AF8-73F474FADB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074" y="3924299"/>
                <a:ext cx="2014537" cy="2031325"/>
              </a:xfrm>
              <a:prstGeom prst="rect">
                <a:avLst/>
              </a:prstGeom>
              <a:blipFill>
                <a:blip r:embed="rId4"/>
                <a:stretch>
                  <a:fillRect l="-2417" b="-390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607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73629A9-061F-4701-8678-C70F078EA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94" y="133351"/>
            <a:ext cx="6807982" cy="5880938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72E7517-D647-4048-BA03-784C5C51CE63}"/>
              </a:ext>
            </a:extLst>
          </p:cNvPr>
          <p:cNvCxnSpPr/>
          <p:nvPr/>
        </p:nvCxnSpPr>
        <p:spPr>
          <a:xfrm flipV="1">
            <a:off x="5162550" y="2933700"/>
            <a:ext cx="0" cy="2190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158F8812-C864-437F-90CF-4C2E2FABB807}"/>
              </a:ext>
            </a:extLst>
          </p:cNvPr>
          <p:cNvCxnSpPr>
            <a:cxnSpLocks/>
          </p:cNvCxnSpPr>
          <p:nvPr/>
        </p:nvCxnSpPr>
        <p:spPr>
          <a:xfrm>
            <a:off x="3362325" y="3133725"/>
            <a:ext cx="0" cy="1428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5A7F986C-26D3-4C73-A37D-F4701BCEE09F}"/>
              </a:ext>
            </a:extLst>
          </p:cNvPr>
          <p:cNvCxnSpPr>
            <a:cxnSpLocks/>
          </p:cNvCxnSpPr>
          <p:nvPr/>
        </p:nvCxnSpPr>
        <p:spPr>
          <a:xfrm flipV="1">
            <a:off x="6096000" y="1590675"/>
            <a:ext cx="0" cy="156210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99BBE638-C262-4EA0-92AF-7220E3BF26FC}"/>
              </a:ext>
            </a:extLst>
          </p:cNvPr>
          <p:cNvCxnSpPr>
            <a:cxnSpLocks/>
          </p:cNvCxnSpPr>
          <p:nvPr/>
        </p:nvCxnSpPr>
        <p:spPr>
          <a:xfrm>
            <a:off x="2438400" y="3133725"/>
            <a:ext cx="0" cy="151447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20931883-AEAB-43FB-A159-1FE27839C9F8}"/>
                  </a:ext>
                </a:extLst>
              </p:cNvPr>
              <p:cNvSpPr/>
              <p:nvPr/>
            </p:nvSpPr>
            <p:spPr>
              <a:xfrm>
                <a:off x="8543925" y="1181100"/>
                <a:ext cx="240029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dirty="0"/>
                  <a:t>f(1) = 1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1)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1</a:t>
                </a:r>
              </a:p>
              <a:p>
                <a:r>
                  <a:rPr lang="de-DE" dirty="0"/>
                  <a:t>f(2) = 8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2)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</m:oMath>
                </a14:m>
                <a:endParaRPr lang="de-DE" dirty="0"/>
              </a:p>
            </p:txBody>
          </p:sp>
        </mc:Choice>
        <mc:Fallback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20931883-AEAB-43FB-A159-1FE27839C9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925" y="1181100"/>
                <a:ext cx="2400299" cy="1200329"/>
              </a:xfrm>
              <a:prstGeom prst="rect">
                <a:avLst/>
              </a:prstGeom>
              <a:blipFill>
                <a:blip r:embed="rId3"/>
                <a:stretch>
                  <a:fillRect l="-2290" t="-3046" b="-710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24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CC3C772-2E0F-4275-8DF4-8D602C885800}"/>
                  </a:ext>
                </a:extLst>
              </p:cNvPr>
              <p:cNvSpPr/>
              <p:nvPr/>
            </p:nvSpPr>
            <p:spPr>
              <a:xfrm>
                <a:off x="5629275" y="762000"/>
                <a:ext cx="6381750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de-DE" sz="2800" b="1" dirty="0"/>
                  <a:t>Eine Funktion f ist punktsymmetrisch zum Nullpunkt, wenn gilt:</a:t>
                </a:r>
              </a:p>
              <a:p>
                <a:r>
                  <a:rPr lang="de-DE" sz="2800" b="1" dirty="0">
                    <a:solidFill>
                      <a:srgbClr val="FF0000"/>
                    </a:solidFill>
                  </a:rPr>
                  <a:t>f(x) = </a:t>
                </a:r>
                <a14:m>
                  <m:oMath xmlns:m="http://schemas.openxmlformats.org/officeDocument/2006/math">
                    <m:r>
                      <a:rPr lang="de-DE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2800" b="1" dirty="0">
                    <a:solidFill>
                      <a:srgbClr val="FF0000"/>
                    </a:solidFill>
                  </a:rPr>
                  <a:t>f(</a:t>
                </a:r>
                <a14:m>
                  <m:oMath xmlns:m="http://schemas.openxmlformats.org/officeDocument/2006/math">
                    <m:r>
                      <a:rPr lang="de-DE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2800" b="1" dirty="0">
                    <a:solidFill>
                      <a:srgbClr val="FF0000"/>
                    </a:solidFill>
                  </a:rPr>
                  <a:t>x)</a:t>
                </a:r>
              </a:p>
              <a:p>
                <a:endParaRPr lang="de-DE" sz="2800" b="1" dirty="0"/>
              </a:p>
              <a:p>
                <a:r>
                  <a:rPr lang="de-DE" sz="2800" b="1" dirty="0"/>
                  <a:t>graphisch: </a:t>
                </a:r>
              </a:p>
              <a:p>
                <a:r>
                  <a:rPr lang="de-DE" sz="2800" b="1" dirty="0"/>
                  <a:t>Spiegelung an der y- Achse und an der x-Achse</a:t>
                </a:r>
              </a:p>
            </p:txBody>
          </p:sp>
        </mc:Choice>
        <mc:Fallback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CC3C772-2E0F-4275-8DF4-8D602C8858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75" y="762000"/>
                <a:ext cx="6381750" cy="3539430"/>
              </a:xfrm>
              <a:prstGeom prst="rect">
                <a:avLst/>
              </a:prstGeom>
              <a:blipFill>
                <a:blip r:embed="rId2"/>
                <a:stretch>
                  <a:fillRect l="-1910" t="-1721" b="-37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Grafik 16">
            <a:extLst>
              <a:ext uri="{FF2B5EF4-FFF2-40B4-BE49-F238E27FC236}">
                <a16:creationId xmlns:a16="http://schemas.microsoft.com/office/drawing/2014/main" id="{22430D9C-95B0-4117-866E-433A3EB19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03" y="142876"/>
            <a:ext cx="4618248" cy="585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7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FDE28A8-E6C7-48B6-8CE3-BA8DC44787B7}"/>
                  </a:ext>
                </a:extLst>
              </p:cNvPr>
              <p:cNvSpPr/>
              <p:nvPr/>
            </p:nvSpPr>
            <p:spPr>
              <a:xfrm>
                <a:off x="304800" y="647700"/>
                <a:ext cx="11715749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3600" b="1" dirty="0">
                    <a:solidFill>
                      <a:schemeClr val="tx1"/>
                    </a:solidFill>
                  </a:rPr>
                  <a:t>Zusammenfassung:</a:t>
                </a:r>
              </a:p>
              <a:p>
                <a:endParaRPr lang="de-DE" sz="3600" b="1" dirty="0">
                  <a:solidFill>
                    <a:schemeClr val="tx1"/>
                  </a:solidFill>
                </a:endParaRPr>
              </a:p>
              <a:p>
                <a:r>
                  <a:rPr lang="de-DE" sz="3600" b="1" dirty="0">
                    <a:solidFill>
                      <a:schemeClr val="tx1"/>
                    </a:solidFill>
                  </a:rPr>
                  <a:t>Eine Funktion f ist achsensymmetrisch zur y-Achse, wenn gilt:</a:t>
                </a:r>
              </a:p>
              <a:p>
                <a:r>
                  <a:rPr lang="de-DE" sz="3600" b="1" dirty="0">
                    <a:solidFill>
                      <a:schemeClr val="tx1"/>
                    </a:solidFill>
                  </a:rPr>
                  <a:t>f(x) = f(</a:t>
                </a:r>
                <a14:m>
                  <m:oMath xmlns:m="http://schemas.openxmlformats.org/officeDocument/2006/math">
                    <m:r>
                      <a:rPr lang="de-DE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3600" b="1" dirty="0">
                    <a:solidFill>
                      <a:schemeClr val="tx1"/>
                    </a:solidFill>
                  </a:rPr>
                  <a:t>x)</a:t>
                </a:r>
              </a:p>
              <a:p>
                <a:r>
                  <a:rPr lang="de-DE" sz="3600" b="1" dirty="0">
                    <a:solidFill>
                      <a:schemeClr val="tx1"/>
                    </a:solidFill>
                  </a:rPr>
                  <a:t>Eine Funktion f ist punktsymmetrisch zum Nullpunkt, wenn gilt:</a:t>
                </a:r>
              </a:p>
              <a:p>
                <a:r>
                  <a:rPr lang="de-DE" sz="3600" b="1" dirty="0">
                    <a:solidFill>
                      <a:schemeClr val="tx1"/>
                    </a:solidFill>
                  </a:rPr>
                  <a:t>f(x) = </a:t>
                </a:r>
                <a14:m>
                  <m:oMath xmlns:m="http://schemas.openxmlformats.org/officeDocument/2006/math">
                    <m:r>
                      <a:rPr lang="de-DE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3600" b="1" dirty="0">
                    <a:solidFill>
                      <a:schemeClr val="tx1"/>
                    </a:solidFill>
                  </a:rPr>
                  <a:t>f(</a:t>
                </a:r>
                <a14:m>
                  <m:oMath xmlns:m="http://schemas.openxmlformats.org/officeDocument/2006/math">
                    <m:r>
                      <a:rPr lang="de-DE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3600" b="1" dirty="0">
                    <a:solidFill>
                      <a:schemeClr val="tx1"/>
                    </a:solidFill>
                  </a:rPr>
                  <a:t>x)</a:t>
                </a:r>
              </a:p>
            </p:txBody>
          </p:sp>
        </mc:Choice>
        <mc:Fallback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FDE28A8-E6C7-48B6-8CE3-BA8DC44787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647700"/>
                <a:ext cx="11715749" cy="4524315"/>
              </a:xfrm>
              <a:prstGeom prst="rect">
                <a:avLst/>
              </a:prstGeom>
              <a:blipFill>
                <a:blip r:embed="rId2"/>
                <a:stretch>
                  <a:fillRect l="-1561" t="-2022" r="-1561" b="-417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468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3.8"/>
</p:tagLst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Katalog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198</Words>
  <Application>Microsoft Office PowerPoint</Application>
  <PresentationFormat>Breitbild</PresentationFormat>
  <Paragraphs>33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Cambria Math</vt:lpstr>
      <vt:lpstr>Gill Sans MT</vt:lpstr>
      <vt:lpstr>Maiandra GD</vt:lpstr>
      <vt:lpstr>Katalog</vt:lpstr>
      <vt:lpstr>Symmetrie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Symmetrie</dc:title>
  <dc:creator>Corinna Meier</dc:creator>
  <cp:lastModifiedBy>Corinna Meier</cp:lastModifiedBy>
  <cp:revision>114</cp:revision>
  <dcterms:created xsi:type="dcterms:W3CDTF">2017-09-23T11:17:30Z</dcterms:created>
  <dcterms:modified xsi:type="dcterms:W3CDTF">2019-11-18T11:10:57Z</dcterms:modified>
</cp:coreProperties>
</file>