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3" r:id="rId2"/>
    <p:sldId id="257" r:id="rId3"/>
    <p:sldId id="258" r:id="rId4"/>
    <p:sldId id="265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E171933-4619-4E11-9A3F-F7608DF75F80}" styleName="Mittlere Formatvorlage 1 - Akz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ittlere Formatvorlage 1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0" d="100"/>
          <a:sy n="80" d="100"/>
        </p:scale>
        <p:origin x="78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2:46.217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578 8,'0'5,"0"7,0 11,0 7,0 8,0 8,0 1,0-2,0 0,0 4,0 3,0-2,0-5,0 0,0-2,0-4,0 2,0-2,0-1,0 2,0 4,0 5,0-1,0-3,0 0,-5-2,-2-4,1 3,-5-3,1 4,2-1,-4 2,1 4,3-1,-3-4,-5 1,1 3,-7-1,-6 1,-2-2,-1-4,-6 1,-6-1,4-3,-1-2,5-4,5-5,7-4,2-5,5-1,0-3,-2 1,2 3,3-2</inkml:trace>
  <inkml:trace contextRef="#ctx0" brushRef="#br0" timeOffset="1561.195">76 510,'0'-5,"0"-7,0-6,0-5,0-4,0-2,5-1,1-1,6 0,5 6,-1 1,-2 0,1 5,3 4,4 1,2 2,3 4,7 2,2 3,1 2,-2 1,-1 0,-2 1,-1-1,5 1,0-1,0 1,-2-1,4-5,0-2,-1 1,-2 1,3-4,1 0,2-4,-4-4,-4 0,-8-1,-3 1,0 0,-4 2</inkml:trace>
  <inkml:trace contextRef="#ctx0" brushRef="#br0" timeOffset="3080.053">105 1337,'0'-5,"5"-2,7 1,6 1,5 1,9-3,4-1,6 1,0 2,-1 2,-3 1,-3 1,-2 0,-2 2,-1-1,-1 0,-5-4,-1-3,-6-4,1-1,1 2,-2 3</inkml:trace>
  <inkml:trace contextRef="#ctx0" brushRef="#br0" timeOffset="6120.653">1287 1219,'0'5,"0"7,0 11,0 12,0 5,0 5,0 6,0-1,0 1,0-4,0 2,0 1,0-3,0 2,0-4,0 2,0-3,0-4,0-3,0-4,0-1,0-2,0-1,0-10,0-14,0-12,0-11,0-6,0-5,0-2,0-1,0 0,0-5,0-11,0-7,0 0,0 5,0 1,0-2,0 4,0 4,0 4,0 4,0 3,0 2,0 1,0 0,0 1,0-1,5 5,6 7,7 6,6 4,7 5,10 1,3 2,3 0,-1 0,2-5,-2-1,-4-1,-5 1,-2 1,-4 2,-5-4,-4-1,1 0,0 2,2 2,2 1,-4-4,-6-1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2:55.349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298 89,'-5'0,"-7"0,-6 0,-5 0,-4 0,-2 0,4 6,0 0,6 6,0-1,4 4,4 5,4 2,-2-1,1 1,-3-4,-1 0,3 2,3 3,2 3,1 1,2 1,1 2,1 5,-1 1,1 1,-1-2,0-2,0-1,1-1,-1-1,0 0,0-1,5-5,1-1,6-5,-1-1,4-2,0 0,1-2,3 2,4-1,3-4,-3 2,4 4,3-1,2-3,-1-4,1-2,-1-4,0 0,-1-2,0-1,-1 0,1 1,-1-1,1-4,-6-7,-1-6,-5-6,0-2,-4-4,-3 0,-5-1,3-4,-1-3,3 2,1 0,-3 3,-2 1,-3 1,-2-4,-1-1,-1 0,0 2,-1 1,1 2,-1 0,1 1,0 1,0-1,0 1,0 0,-5 5,-2 1,-4 5,-6 5,-5 5,-3 4,-3 3,-2 1,0 1,-1 0,1 0,-1 0,1-1,0 0,1 1,-1-1,5 0</inkml:trace>
  <inkml:trace contextRef="#ctx0" brushRef="#br0" timeOffset="2513.92">741 149,'0'5,"0"6,0 7,0 6,0 2,0 4,0 0,0 11,0 3,0-1,0-2,0-4,0-2,0-3,0-2,0 0,0-1,0 0,0 0,0 0,0 0,5-5,7-6,1-2,3-3,5-4,3-3,2-3,3-2,0-1,-3-1</inkml:trace>
  <inkml:trace contextRef="#ctx0" brushRef="#br0" timeOffset="6354.786">1243 1,'0'5,"0"7,0 6,0 5,0 4,0 2,0 1,0 1,0 0,0-1,0 1,0-1,0 0,0 4,0 3,0-2,5 0,2-2,-1 4,-1 0,4 0,0-3,3-1,1-1,2-7,-1-2,2-5,-2 0,2-4,-2 1,2-2,3-3,-2 1,2 0,2-3,3-2,2-3,2-1,1-2,0 0,1 0,-5-6,-1-1,-6-5,0-5,-3-5,0-3,-1-3,1-2,-2 0,-3-6,-3-1,2-5,0 0,-2 2,-2 3,-2 3,-2 2,0 1,-1 1,0 1,-1 0,1 0,0 0,-1 0,1-1,0 1,0-1,0 1,0-1,0 1,0 9,0 14,0 13,0 10,0 12,0 6,0 3,0-1,0-1,0-2,0-2,0-1,0-1,0 5,5-4,2-3,-1 0,-1 0,4 0,0 0,4 1,-1 0,3-4,-1-3,2-3,-2-2,2-2,3-5,4-3,-3-3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34.891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1 1771,'0'-5,"0"-7,0-6,0-5,5-4,1-7,6-8,0-2,-2-3,-3-4,3-4,-1-2,-1-1,-3 4,-1 1,-2 4,-2 7,0 4,0 4,5 3,1 1,0 1,-1 1,-2-1,-1 1,0-1,-2-1,0 1,0-5,0-3,-1 1,1 2,0 1,0 1,0 1,0 1,0 0,0-4,0-2,0 0,0 2,0 1,0 1,0 2,0 0,0 0,0 1,0-1,0 1,0 0,0-1,0 11,0 13,0 13,0 9,0 9,0 3,0 3,0 2,5-6,2-2,-1-1,4 2,5 0,1 2,2 0,-3 1,3-5,-3-1,1-4,-1-1,0 1,4-1,-1 0,0-3,3 2,3-3,2-3,2-4,1-3,-5-7,0-4,-1-4,2-7,-4-4,0-4,-4-3,1 4,-4 1,2 5,-3 0,-2-1,-5-3,-2-2,-2-1,-1-3,3 0,3-1,-2 0,0 0,-2 0,-1 10,-1 14,-1 13,0 9,0 14,0 5,0 8,-1 0,1 5,0-3,0-2,0-5,0 7,0 1,0-3,0-3,0 1,0-1,0-2,0-3,0-2,0-2,0 9,0 3,0-2,0-1,0 1,0-1,0-1,5-4,2-2,-1-1,-1-2,-1 4,3 2,1-1,4 0,0-3,-2 0,-3-1,2-2,1 1,2-1,0 1,3-6,-2-2,3-4,-2-5</inkml:trace>
  <inkml:trace contextRef="#ctx0" brushRef="#br0" timeOffset="4162.718">1123 1032,'5'0,"7"6,6 0,5 6,4-1,2-1,-4 3,0-2,-1-2,1-2,7-3,3-2,0-2,4 0,1 0,-2-1,-7-4,-4-2,-1-5,-5-5,-2 0,2-1,1 1,-2-1,1-2,-5-3,-3-3,-5-2,-4 0,-7-2,-8 0,-8 0,-5 5,-4 7,-2 6,0 5,-2 5,1 1,1 2,-1 0,1 1,1-1,-1-1,0 1,1-1,-1 5,1 7,0 1,4 4,7 3,7 4,-1-2,3-1,2 3,3 1,2 1,-4-3,-1 0,1 0,1 1,2 2,1 7,1 2,1 1,0-1,0-2,0-1,1-1,-1 0,0-2,0 1,5-6,2-1,4 0,6-4,0 0,2-3,-3 0,2-2,-3 2,2-3,2-3,4-3,2 2,2 0,2-2,1-2,-5 3,-2 0,1-1,1-2,1-2,1-1,2-1,0-1,0 0,1 0,0-1,-5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40.766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1 1,'0'5,"0"6,0 7,0 6,0 8,0 3,0 7,0 1,0-2,0 2,0-2,0-1,0 1,0-1,0-2,5 2,2 0,-1 3,-1-1,-1-3,-2-2,-1-3,5-8,0-7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41.510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0 0,'0'5,"0"2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45.174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61 268,'5'0,"7"0,6 0,5 6,4 0,2 1,6 3,3 0,-1-1,-1-3,-2-2,-2-2,-1-1,4 0,2-2,-2 1,0-1,-8-4,-2-2,-6-4,-6-6,-5-5,-4-4,-3-2,-1-1,-1-2,0 1,-5 4,-7 8,-6 6,-4 5,-4 4,-2 3,-2-5,1 0,4-5,2-1,0 2,-1 2,-1 3,-1 1,-2 2,0 1,0 0,-1 0,0 1,0-1,1 0,4 6,7 5,2 3,3 2,4 5,3 3,3 2,-3 3,0 0,0 1,1 1,3-1,0 0,1 0,1 0,0-1,0 1,0 0,1-1,-1 1,0-1,0 1,0-1,0 1,5-6,2-1,-1 0,4-3,1-1,2-3,5-5,5 2,2-3,3 3,6 4,3 0,0-5,-2-2,-1-5,-2-2,-1-2,0-1,-2 0,1-1,-1 0,0 1,0-1,1 1,-6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47.683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0 0,'0'5,"0"7,0 6,0 5,0 4,0 2,0 7,0 1,0 0,0-1,0 3,0 0,0 3,0 0,0 3,0-2,0-2,5-4,2 2,4 5,1-1,-2-2,-2-3,-3-4,-3-1,5-2,0-2,-1 0,-2-10,-1-13,-1-13,-1-10,-1-8,0-9,0-9,0-2,-1 2,1 2,0 4,0-2,0-4,0-1,0-2,0 2,0-2,0 2,0 3,0 4,0-2,0 0,0 3,0 1,0 3,0 1,5 6,7 7,6 7,5 5,4 4,2 1,1 2,1 1,0-1,5 0,1 0,-1 0,-1-1,3 0,-4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51.696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0 0,'0'10,"0"9,0 5,0 5,0 6,0 3,0 5,0 0,0 8,0 0,0 2,0-4,0 1,0 6,0 4,0-3,0-2,0 1,0 0,0 1,0 0,0 2,0-6,0 0,0-1,5 3,2 0,-1-3,-1-1,-1 2,-2-4,-1 0,0-4,-1-3,0-5,-1-14,1-15,0-14,0-11,0-8,0-10,5-4,1-5,1 0,-2 2,-2 4,0 2,-2 3,-1-3,6 5,0 2,0 1,4 1,0-1,4 5,3 7,1 0,0 3,4 4,2-2,2 2,3 1,0 3,1 2,0 1,-5 7,-7 7,-6 6,-1 1,-1 1,-3 4,2-4,0 6,3 3,0 6,3-2,-1 3,-4 1,-2-2,1-1,0-1,-1-2,2 0,0-2,3 1,-1-1,-2-5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53.579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31 0,'0'5,"0"7,0 6,0 5,-5 4,-1 2,-1 7,2 1,1 0,2-1,1-2,1-2,0 5,0-1,0 0,0-1,1-2,4-7,1-7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54.310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1 30,'0'-5,"0"-6,0-3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57.371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0 1,'0'5,"0"11,0 9,0 10,0 3,0 6,0 6,0-1,0 1,0-3,0 1,0 2,0-2,0-5,0 1,0-2,0-4,0-2,0-3,0-2,0-1,0-1,0 0,0 0,0 0,0 0,0 0,0 0,0 1,0-1,0 1,0-1,5-4,2-2,-1 0,-1 7,4-3,0 0,-1 0,2 1,1 0,2 1,5 0,4-5,-2-1,1-5,2-5,2-5,1-4,2-3,2-1,-1 0,1-1,0 0,0 0,0 0,-1 1,-4 0</inkml:trace>
  <inkml:trace contextRef="#ctx0" brushRef="#br0" timeOffset="4140.26">1063 60,'-5'0,"-1"5,-1 6,2 7,-3 1,-1 1,1 2,2 4,-2 1,-1 1,-3 2,0 0,2 0,3 0,2 0,3-1,1 1,1 0,0-1,1 1,-1 0,1 4,-1 2,0 0,5 14,7 3,1 8,4-1,3 3,-1-3,1-2,-3-6,-4-1,0-5,-1 0,-3-3,-4-4,3 2,1-1,-3-2,4 2,0-1,-2-2,-2-1,-2-3,-2-2,-2-1,1 0,-2-1,-4-5,-7-7,-7-5,-4-6,-4-4,-2-1,-2-2,5-1</inkml:trace>
  <inkml:trace contextRef="#ctx0" brushRef="#br0" timeOffset="5809.101">798 916,'5'0,"6"0,7 0,6 0,3 0,2 0,1 0,1 0,0 0,-1 0,6 0,0 0,0 0,-1 0,-2 0,-1 0,-6 0</inkml:trace>
  <inkml:trace contextRef="#ctx0" brushRef="#br0" timeOffset="7823.21">1831 148,'0'5,"0"7,0 6,0 5,0 9,0 4,0 1,0 4,0 5,0 5,0 3,0 4,0 1,0 0,0 2,0-1,0-1,0 1,0-5,0-3,0 1,0-4,0-5,0-1,0-1,0 1,0-2,0 3,0-1,0-3,0-4,0-2,5-2,7-7,6-7,5-7,4-1,2-1,2 2,0 0,4-2,3-3,3-3,1-1,-2-1,2-1,-1 0,3-6,3-6,5-1,-2 1,0-2,-3 1,-4 3,-10 4</inkml:trace>
  <inkml:trace contextRef="#ctx0" brushRef="#br0" timeOffset="10099.145">1566 768,'5'0,"6"0,7 0,6 0,2 0,4 0,0 0,1 0,0 0,-1 0,0 0,0 0,0 0,0 0,0 0,-1 0,1 0,-1 0,0 0,1 0,-6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A6606-7EE1-4BF8-826E-983193E5F818}" type="datetimeFigureOut">
              <a:rPr lang="de-DE" smtClean="0"/>
              <a:t>29.12.2019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B39BD604-3869-4B1F-B101-E8AFD7E3D463}" type="slidenum">
              <a:rPr lang="de-DE" smtClean="0"/>
              <a:t>‹Nr.›</a:t>
            </a:fld>
            <a:endParaRPr lang="de-DE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3148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A6606-7EE1-4BF8-826E-983193E5F818}" type="datetimeFigureOut">
              <a:rPr lang="de-DE" smtClean="0"/>
              <a:t>29.12.2019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BD604-3869-4B1F-B101-E8AFD7E3D463}" type="slidenum">
              <a:rPr lang="de-DE" smtClean="0"/>
              <a:t>‹Nr.›</a:t>
            </a:fld>
            <a:endParaRPr lang="de-DE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0004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A6606-7EE1-4BF8-826E-983193E5F818}" type="datetimeFigureOut">
              <a:rPr lang="de-DE" smtClean="0"/>
              <a:t>29.12.2019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BD604-3869-4B1F-B101-E8AFD7E3D463}" type="slidenum">
              <a:rPr lang="de-DE" smtClean="0"/>
              <a:t>‹Nr.›</a:t>
            </a:fld>
            <a:endParaRPr lang="de-DE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3733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A6606-7EE1-4BF8-826E-983193E5F818}" type="datetimeFigureOut">
              <a:rPr lang="de-DE" smtClean="0"/>
              <a:t>29.12.2019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BD604-3869-4B1F-B101-E8AFD7E3D463}" type="slidenum">
              <a:rPr lang="de-DE" smtClean="0"/>
              <a:t>‹Nr.›</a:t>
            </a:fld>
            <a:endParaRPr lang="de-DE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1715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A6606-7EE1-4BF8-826E-983193E5F818}" type="datetimeFigureOut">
              <a:rPr lang="de-DE" smtClean="0"/>
              <a:t>29.12.2019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BD604-3869-4B1F-B101-E8AFD7E3D463}" type="slidenum">
              <a:rPr lang="de-DE" smtClean="0"/>
              <a:t>‹Nr.›</a:t>
            </a:fld>
            <a:endParaRPr lang="de-DE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6218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A6606-7EE1-4BF8-826E-983193E5F818}" type="datetimeFigureOut">
              <a:rPr lang="de-DE" smtClean="0"/>
              <a:t>29.12.2019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BD604-3869-4B1F-B101-E8AFD7E3D463}" type="slidenum">
              <a:rPr lang="de-DE" smtClean="0"/>
              <a:t>‹Nr.›</a:t>
            </a:fld>
            <a:endParaRPr lang="de-DE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4117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A6606-7EE1-4BF8-826E-983193E5F818}" type="datetimeFigureOut">
              <a:rPr lang="de-DE" smtClean="0"/>
              <a:t>29.12.2019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BD604-3869-4B1F-B101-E8AFD7E3D4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8051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A6606-7EE1-4BF8-826E-983193E5F818}" type="datetimeFigureOut">
              <a:rPr lang="de-DE" smtClean="0"/>
              <a:t>29.12.2019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BD604-3869-4B1F-B101-E8AFD7E3D463}" type="slidenum">
              <a:rPr lang="de-DE" smtClean="0"/>
              <a:t>‹Nr.›</a:t>
            </a:fld>
            <a:endParaRPr lang="de-DE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2907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287A6606-7EE1-4BF8-826E-983193E5F818}" type="datetimeFigureOut">
              <a:rPr lang="de-DE" smtClean="0"/>
              <a:t>29.12.2019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BD604-3869-4B1F-B101-E8AFD7E3D463}" type="slidenum">
              <a:rPr lang="de-DE" smtClean="0"/>
              <a:t>‹Nr.›</a:t>
            </a:fld>
            <a:endParaRPr lang="de-DE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2547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A6606-7EE1-4BF8-826E-983193E5F818}" type="datetimeFigureOut">
              <a:rPr lang="de-DE" smtClean="0"/>
              <a:t>29.12.2019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BD604-3869-4B1F-B101-E8AFD7E3D463}" type="slidenum">
              <a:rPr lang="de-DE" smtClean="0"/>
              <a:t>‹Nr.›</a:t>
            </a:fld>
            <a:endParaRPr lang="de-DE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424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A6606-7EE1-4BF8-826E-983193E5F818}" type="datetimeFigureOut">
              <a:rPr lang="de-DE" smtClean="0"/>
              <a:t>29.12.2019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BD604-3869-4B1F-B101-E8AFD7E3D463}" type="slidenum">
              <a:rPr lang="de-DE" smtClean="0"/>
              <a:t>‹Nr.›</a:t>
            </a:fld>
            <a:endParaRPr lang="de-DE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9513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A6606-7EE1-4BF8-826E-983193E5F818}" type="datetimeFigureOut">
              <a:rPr lang="de-DE" smtClean="0"/>
              <a:t>29.12.2019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39BD604-3869-4B1F-B101-E8AFD7E3D463}" type="slidenum">
              <a:rPr lang="de-DE" smtClean="0"/>
              <a:t>‹Nr.›</a:t>
            </a:fld>
            <a:endParaRPr lang="de-DE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9416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NULL"/><Relationship Id="rId18" Type="http://schemas.openxmlformats.org/officeDocument/2006/relationships/customXml" Target="../ink/ink7.xml"/><Relationship Id="rId26" Type="http://schemas.openxmlformats.org/officeDocument/2006/relationships/customXml" Target="../ink/ink11.xml"/><Relationship Id="rId3" Type="http://schemas.openxmlformats.org/officeDocument/2006/relationships/customXml" Target="../ink/ink1.xml"/><Relationship Id="rId21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customXml" Target="../ink/ink4.xml"/><Relationship Id="rId17" Type="http://schemas.openxmlformats.org/officeDocument/2006/relationships/image" Target="NULL"/><Relationship Id="rId25" Type="http://schemas.openxmlformats.org/officeDocument/2006/relationships/image" Target="NULL"/><Relationship Id="rId2" Type="http://schemas.openxmlformats.org/officeDocument/2006/relationships/slideLayout" Target="../slideLayouts/slideLayout1.xml"/><Relationship Id="rId16" Type="http://schemas.openxmlformats.org/officeDocument/2006/relationships/customXml" Target="../ink/ink6.xml"/><Relationship Id="rId20" Type="http://schemas.openxmlformats.org/officeDocument/2006/relationships/customXml" Target="../ink/ink8.xml"/><Relationship Id="rId1" Type="http://schemas.openxmlformats.org/officeDocument/2006/relationships/tags" Target="../tags/tag1.xml"/><Relationship Id="rId11" Type="http://schemas.openxmlformats.org/officeDocument/2006/relationships/image" Target="NULL"/><Relationship Id="rId24" Type="http://schemas.openxmlformats.org/officeDocument/2006/relationships/customXml" Target="../ink/ink10.xml"/><Relationship Id="rId15" Type="http://schemas.openxmlformats.org/officeDocument/2006/relationships/image" Target="NULL"/><Relationship Id="rId23" Type="http://schemas.openxmlformats.org/officeDocument/2006/relationships/image" Target="NULL"/><Relationship Id="rId28" Type="http://schemas.openxmlformats.org/officeDocument/2006/relationships/image" Target="../media/image2.png"/><Relationship Id="rId10" Type="http://schemas.openxmlformats.org/officeDocument/2006/relationships/customXml" Target="../ink/ink3.xml"/><Relationship Id="rId19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customXml" Target="../ink/ink5.xml"/><Relationship Id="rId22" Type="http://schemas.openxmlformats.org/officeDocument/2006/relationships/customXml" Target="../ink/ink9.xml"/><Relationship Id="rId27" Type="http://schemas.openxmlformats.org/officeDocument/2006/relationships/image" Target="NUL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8F696B6E-4CF0-4898-A8C2-468032040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3834" y="802298"/>
            <a:ext cx="7223756" cy="2467906"/>
          </a:xfrm>
        </p:spPr>
        <p:txBody>
          <a:bodyPr>
            <a:normAutofit/>
          </a:bodyPr>
          <a:lstStyle/>
          <a:p>
            <a:pPr algn="ctr"/>
            <a:r>
              <a:rPr lang="de-DE" sz="3600" dirty="0"/>
              <a:t>Berechnung der Grenzverteilung bei stochastischen Prozessen</a:t>
            </a:r>
            <a:endParaRPr lang="de-DE" sz="3600" b="1" dirty="0">
              <a:latin typeface="Maiandra GD" panose="020E0502030308020204" pitchFamily="34" charset="0"/>
              <a:ea typeface="HGMaruGothicMPRO" panose="020B0400000000000000" pitchFamily="34" charset="-128"/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B665445-6249-4170-9979-F8C0D5D0F1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www.matheportal.wordpress.com              www.matheportal.com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5" name="Freihand 14">
                <a:extLst>
                  <a:ext uri="{FF2B5EF4-FFF2-40B4-BE49-F238E27FC236}">
                    <a16:creationId xmlns:a16="http://schemas.microsoft.com/office/drawing/2014/main" id="{5CF7BE95-86A3-4E8F-8349-5167B0766A3E}"/>
                  </a:ext>
                </a:extLst>
              </p14:cNvPr>
              <p14:cNvContentPartPr/>
              <p14:nvPr/>
            </p14:nvContentPartPr>
            <p14:xfrm>
              <a:off x="2343834" y="4590377"/>
              <a:ext cx="712800" cy="768240"/>
            </p14:xfrm>
          </p:contentPart>
        </mc:Choice>
        <mc:Fallback xmlns="">
          <p:pic>
            <p:nvPicPr>
              <p:cNvPr id="15" name="Freihand 14">
                <a:extLst>
                  <a:ext uri="{FF2B5EF4-FFF2-40B4-BE49-F238E27FC236}">
                    <a16:creationId xmlns:a16="http://schemas.microsoft.com/office/drawing/2014/main" id="{5CF7BE95-86A3-4E8F-8349-5167B0766A3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07834" y="4554737"/>
                <a:ext cx="784440" cy="83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0" name="Freihand 19">
                <a:extLst>
                  <a:ext uri="{FF2B5EF4-FFF2-40B4-BE49-F238E27FC236}">
                    <a16:creationId xmlns:a16="http://schemas.microsoft.com/office/drawing/2014/main" id="{925C29F9-0D4F-47D8-B7C4-315AAA0A3507}"/>
                  </a:ext>
                </a:extLst>
              </p14:cNvPr>
              <p14:cNvContentPartPr/>
              <p14:nvPr/>
            </p14:nvContentPartPr>
            <p14:xfrm>
              <a:off x="3242034" y="5007617"/>
              <a:ext cx="743760" cy="352440"/>
            </p14:xfrm>
          </p:contentPart>
        </mc:Choice>
        <mc:Fallback xmlns="">
          <p:pic>
            <p:nvPicPr>
              <p:cNvPr id="20" name="Freihand 19">
                <a:extLst>
                  <a:ext uri="{FF2B5EF4-FFF2-40B4-BE49-F238E27FC236}">
                    <a16:creationId xmlns:a16="http://schemas.microsoft.com/office/drawing/2014/main" id="{925C29F9-0D4F-47D8-B7C4-315AAA0A350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206051" y="4971977"/>
                <a:ext cx="815365" cy="42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5" name="Freihand 24">
                <a:extLst>
                  <a:ext uri="{FF2B5EF4-FFF2-40B4-BE49-F238E27FC236}">
                    <a16:creationId xmlns:a16="http://schemas.microsoft.com/office/drawing/2014/main" id="{E0E75A77-01EE-4EC5-9408-E6E2F6D85C88}"/>
                  </a:ext>
                </a:extLst>
              </p14:cNvPr>
              <p14:cNvContentPartPr/>
              <p14:nvPr/>
            </p14:nvContentPartPr>
            <p14:xfrm>
              <a:off x="4401594" y="4668137"/>
              <a:ext cx="649800" cy="637560"/>
            </p14:xfrm>
          </p:contentPart>
        </mc:Choice>
        <mc:Fallback xmlns="">
          <p:pic>
            <p:nvPicPr>
              <p:cNvPr id="25" name="Freihand 24">
                <a:extLst>
                  <a:ext uri="{FF2B5EF4-FFF2-40B4-BE49-F238E27FC236}">
                    <a16:creationId xmlns:a16="http://schemas.microsoft.com/office/drawing/2014/main" id="{E0E75A77-01EE-4EC5-9408-E6E2F6D85C8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365934" y="4632497"/>
                <a:ext cx="721480" cy="70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6" name="Freihand 25">
                <a:extLst>
                  <a:ext uri="{FF2B5EF4-FFF2-40B4-BE49-F238E27FC236}">
                    <a16:creationId xmlns:a16="http://schemas.microsoft.com/office/drawing/2014/main" id="{5EBF0FD2-3660-4AD6-9290-2AE2E83A8AB2}"/>
                  </a:ext>
                </a:extLst>
              </p14:cNvPr>
              <p14:cNvContentPartPr/>
              <p14:nvPr/>
            </p14:nvContentPartPr>
            <p14:xfrm>
              <a:off x="5220234" y="4943897"/>
              <a:ext cx="15840" cy="293760"/>
            </p14:xfrm>
          </p:contentPart>
        </mc:Choice>
        <mc:Fallback xmlns="">
          <p:pic>
            <p:nvPicPr>
              <p:cNvPr id="26" name="Freihand 25">
                <a:extLst>
                  <a:ext uri="{FF2B5EF4-FFF2-40B4-BE49-F238E27FC236}">
                    <a16:creationId xmlns:a16="http://schemas.microsoft.com/office/drawing/2014/main" id="{5EBF0FD2-3660-4AD6-9290-2AE2E83A8AB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184594" y="4908257"/>
                <a:ext cx="87480" cy="36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7" name="Freihand 26">
                <a:extLst>
                  <a:ext uri="{FF2B5EF4-FFF2-40B4-BE49-F238E27FC236}">
                    <a16:creationId xmlns:a16="http://schemas.microsoft.com/office/drawing/2014/main" id="{EAEAAE27-5669-4F4F-892F-5102222AA008}"/>
                  </a:ext>
                </a:extLst>
              </p14:cNvPr>
              <p14:cNvContentPartPr/>
              <p14:nvPr/>
            </p14:nvContentPartPr>
            <p14:xfrm>
              <a:off x="5241834" y="4678217"/>
              <a:ext cx="360" cy="4680"/>
            </p14:xfrm>
          </p:contentPart>
        </mc:Choice>
        <mc:Fallback xmlns="">
          <p:pic>
            <p:nvPicPr>
              <p:cNvPr id="27" name="Freihand 26">
                <a:extLst>
                  <a:ext uri="{FF2B5EF4-FFF2-40B4-BE49-F238E27FC236}">
                    <a16:creationId xmlns:a16="http://schemas.microsoft.com/office/drawing/2014/main" id="{EAEAAE27-5669-4F4F-892F-5102222AA00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205834" y="4642217"/>
                <a:ext cx="7200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8" name="Freihand 27">
                <a:extLst>
                  <a:ext uri="{FF2B5EF4-FFF2-40B4-BE49-F238E27FC236}">
                    <a16:creationId xmlns:a16="http://schemas.microsoft.com/office/drawing/2014/main" id="{A6A0F59C-9FC5-4910-A80C-AE54BF1A4159}"/>
                  </a:ext>
                </a:extLst>
              </p14:cNvPr>
              <p14:cNvContentPartPr/>
              <p14:nvPr/>
            </p14:nvContentPartPr>
            <p14:xfrm>
              <a:off x="5400594" y="4943177"/>
              <a:ext cx="236520" cy="310680"/>
            </p14:xfrm>
          </p:contentPart>
        </mc:Choice>
        <mc:Fallback xmlns="">
          <p:pic>
            <p:nvPicPr>
              <p:cNvPr id="28" name="Freihand 27">
                <a:extLst>
                  <a:ext uri="{FF2B5EF4-FFF2-40B4-BE49-F238E27FC236}">
                    <a16:creationId xmlns:a16="http://schemas.microsoft.com/office/drawing/2014/main" id="{A6A0F59C-9FC5-4910-A80C-AE54BF1A415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364954" y="4907537"/>
                <a:ext cx="308160" cy="38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9" name="Freihand 28">
                <a:extLst>
                  <a:ext uri="{FF2B5EF4-FFF2-40B4-BE49-F238E27FC236}">
                    <a16:creationId xmlns:a16="http://schemas.microsoft.com/office/drawing/2014/main" id="{CE0D1DF2-A537-482C-8041-DC6071064F5E}"/>
                  </a:ext>
                </a:extLst>
              </p14:cNvPr>
              <p14:cNvContentPartPr/>
              <p14:nvPr/>
            </p14:nvContentPartPr>
            <p14:xfrm>
              <a:off x="5805234" y="4954697"/>
              <a:ext cx="183960" cy="351000"/>
            </p14:xfrm>
          </p:contentPart>
        </mc:Choice>
        <mc:Fallback xmlns="">
          <p:pic>
            <p:nvPicPr>
              <p:cNvPr id="29" name="Freihand 28">
                <a:extLst>
                  <a:ext uri="{FF2B5EF4-FFF2-40B4-BE49-F238E27FC236}">
                    <a16:creationId xmlns:a16="http://schemas.microsoft.com/office/drawing/2014/main" id="{CE0D1DF2-A537-482C-8041-DC6071064F5E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769234" y="4918697"/>
                <a:ext cx="255600" cy="42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0" name="Freihand 29">
                <a:extLst>
                  <a:ext uri="{FF2B5EF4-FFF2-40B4-BE49-F238E27FC236}">
                    <a16:creationId xmlns:a16="http://schemas.microsoft.com/office/drawing/2014/main" id="{E39134EB-5BE1-4535-AD69-1FD3C6C828EF}"/>
                  </a:ext>
                </a:extLst>
              </p14:cNvPr>
              <p14:cNvContentPartPr/>
              <p14:nvPr/>
            </p14:nvContentPartPr>
            <p14:xfrm>
              <a:off x="6336954" y="4678217"/>
              <a:ext cx="219240" cy="606960"/>
            </p14:xfrm>
          </p:contentPart>
        </mc:Choice>
        <mc:Fallback xmlns="">
          <p:pic>
            <p:nvPicPr>
              <p:cNvPr id="30" name="Freihand 29">
                <a:extLst>
                  <a:ext uri="{FF2B5EF4-FFF2-40B4-BE49-F238E27FC236}">
                    <a16:creationId xmlns:a16="http://schemas.microsoft.com/office/drawing/2014/main" id="{E39134EB-5BE1-4535-AD69-1FD3C6C828EF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300954" y="4642217"/>
                <a:ext cx="290880" cy="67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1" name="Freihand 30">
                <a:extLst>
                  <a:ext uri="{FF2B5EF4-FFF2-40B4-BE49-F238E27FC236}">
                    <a16:creationId xmlns:a16="http://schemas.microsoft.com/office/drawing/2014/main" id="{CAE5202D-F808-43B1-BDF4-C1EBB8B52A15}"/>
                  </a:ext>
                </a:extLst>
              </p14:cNvPr>
              <p14:cNvContentPartPr/>
              <p14:nvPr/>
            </p14:nvContentPartPr>
            <p14:xfrm>
              <a:off x="6687234" y="5018417"/>
              <a:ext cx="11520" cy="197280"/>
            </p14:xfrm>
          </p:contentPart>
        </mc:Choice>
        <mc:Fallback xmlns="">
          <p:pic>
            <p:nvPicPr>
              <p:cNvPr id="31" name="Freihand 30">
                <a:extLst>
                  <a:ext uri="{FF2B5EF4-FFF2-40B4-BE49-F238E27FC236}">
                    <a16:creationId xmlns:a16="http://schemas.microsoft.com/office/drawing/2014/main" id="{CAE5202D-F808-43B1-BDF4-C1EBB8B52A15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651594" y="4982417"/>
                <a:ext cx="83160" cy="26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2" name="Freihand 31">
                <a:extLst>
                  <a:ext uri="{FF2B5EF4-FFF2-40B4-BE49-F238E27FC236}">
                    <a16:creationId xmlns:a16="http://schemas.microsoft.com/office/drawing/2014/main" id="{89784705-CBDF-42B3-8BF2-CE7687436B65}"/>
                  </a:ext>
                </a:extLst>
              </p14:cNvPr>
              <p14:cNvContentPartPr/>
              <p14:nvPr/>
            </p14:nvContentPartPr>
            <p14:xfrm>
              <a:off x="6708834" y="4805657"/>
              <a:ext cx="360" cy="11160"/>
            </p14:xfrm>
          </p:contentPart>
        </mc:Choice>
        <mc:Fallback xmlns="">
          <p:pic>
            <p:nvPicPr>
              <p:cNvPr id="32" name="Freihand 31">
                <a:extLst>
                  <a:ext uri="{FF2B5EF4-FFF2-40B4-BE49-F238E27FC236}">
                    <a16:creationId xmlns:a16="http://schemas.microsoft.com/office/drawing/2014/main" id="{89784705-CBDF-42B3-8BF2-CE7687436B65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673194" y="4769657"/>
                <a:ext cx="72000" cy="8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9" name="Freihand 38">
                <a:extLst>
                  <a:ext uri="{FF2B5EF4-FFF2-40B4-BE49-F238E27FC236}">
                    <a16:creationId xmlns:a16="http://schemas.microsoft.com/office/drawing/2014/main" id="{EDD1FC67-D1D2-4584-81F3-C6A07152E174}"/>
                  </a:ext>
                </a:extLst>
              </p14:cNvPr>
              <p14:cNvContentPartPr/>
              <p14:nvPr/>
            </p14:nvContentPartPr>
            <p14:xfrm>
              <a:off x="6974874" y="4741937"/>
              <a:ext cx="954720" cy="661680"/>
            </p14:xfrm>
          </p:contentPart>
        </mc:Choice>
        <mc:Fallback xmlns="">
          <p:pic>
            <p:nvPicPr>
              <p:cNvPr id="39" name="Freihand 38">
                <a:extLst>
                  <a:ext uri="{FF2B5EF4-FFF2-40B4-BE49-F238E27FC236}">
                    <a16:creationId xmlns:a16="http://schemas.microsoft.com/office/drawing/2014/main" id="{EDD1FC67-D1D2-4584-81F3-C6A07152E174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938888" y="4706297"/>
                <a:ext cx="1026333" cy="73332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Grafik 16" descr="Ein Bild, das Person, haltend, Frau, draußen enthält.&#10;&#10;Automatisch generierte Beschreibung">
            <a:extLst>
              <a:ext uri="{FF2B5EF4-FFF2-40B4-BE49-F238E27FC236}">
                <a16:creationId xmlns:a16="http://schemas.microsoft.com/office/drawing/2014/main" id="{682E330A-5104-42C7-AF14-B7F5C6A6BFE0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7592" y="2434856"/>
            <a:ext cx="1487259" cy="10963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449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835"/>
    </mc:Choice>
    <mc:Fallback xmlns="">
      <p:transition spd="slow" advTm="148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514350" y="585788"/>
            <a:ext cx="10648950" cy="560387"/>
          </a:xfrm>
        </p:spPr>
        <p:txBody>
          <a:bodyPr>
            <a:normAutofit/>
          </a:bodyPr>
          <a:lstStyle/>
          <a:p>
            <a:pPr algn="ctr"/>
            <a:r>
              <a:rPr lang="de-DE" dirty="0"/>
              <a:t>Beispiel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4294967295"/>
          </p:nvPr>
        </p:nvSpPr>
        <p:spPr>
          <a:xfrm>
            <a:off x="419100" y="1400175"/>
            <a:ext cx="4801829" cy="49085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/>
              <a:t>Drei große Mobilfunkanbieter teilen sich den gesamten Markt in einem Land. Der Anteil der Handybesitzer, die bei der Firma Alpha (A) einen Vertrag haben, liegt bei 25%, der Anteil der Firma Beta (B) bei 40% und der von Gamma (C) liegt bei 35%. </a:t>
            </a:r>
          </a:p>
          <a:p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4294967295"/>
          </p:nvPr>
        </p:nvSpPr>
        <p:spPr>
          <a:xfrm>
            <a:off x="5581649" y="1400175"/>
            <a:ext cx="5882763" cy="10578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/>
              <a:t>Das Veränderungsverhalten der Verbraucher am Ende eines Jahres zeigt die folgende Tabelle: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9086" y="2274287"/>
            <a:ext cx="3203957" cy="1639873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DE060173-BA90-4ABA-8EDF-6B7AE21FA2A1}"/>
              </a:ext>
            </a:extLst>
          </p:cNvPr>
          <p:cNvSpPr/>
          <p:nvPr/>
        </p:nvSpPr>
        <p:spPr>
          <a:xfrm>
            <a:off x="1009650" y="4610100"/>
            <a:ext cx="8710613" cy="10578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2E8E9F31-8C84-40C1-AB4F-6CCBB1C7FC1D}"/>
              </a:ext>
            </a:extLst>
          </p:cNvPr>
          <p:cNvSpPr/>
          <p:nvPr/>
        </p:nvSpPr>
        <p:spPr>
          <a:xfrm>
            <a:off x="942975" y="4972050"/>
            <a:ext cx="9534525" cy="10578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rgbClr val="FF0000"/>
                </a:solidFill>
              </a:rPr>
              <a:t>Wie entwickelt sich die Verteilung auf die Mobilfunkanbieter langfristig?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feld 7">
                <a:extLst>
                  <a:ext uri="{FF2B5EF4-FFF2-40B4-BE49-F238E27FC236}">
                    <a16:creationId xmlns:a16="http://schemas.microsoft.com/office/drawing/2014/main" id="{ADB3E4EF-F23C-4CC5-A605-968EC130E66B}"/>
                  </a:ext>
                </a:extLst>
              </p:cNvPr>
              <p:cNvSpPr txBox="1"/>
              <p:nvPr/>
            </p:nvSpPr>
            <p:spPr>
              <a:xfrm>
                <a:off x="5689086" y="4363971"/>
                <a:ext cx="3563020" cy="8542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dirty="0"/>
                  <a:t>U =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de-DE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,2</m:t>
                              </m:r>
                            </m:e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0,4</m:t>
                              </m:r>
                            </m:e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0,32</m:t>
                              </m:r>
                            </m:e>
                          </m:mr>
                          <m:m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0,15</m:t>
                              </m:r>
                            </m:e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0,5</m:t>
                              </m:r>
                            </m:e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0,11</m:t>
                              </m:r>
                            </m:e>
                          </m:mr>
                          <m:m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0,65</m:t>
                              </m:r>
                            </m:e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0,57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de-DE" dirty="0"/>
              </a:p>
            </p:txBody>
          </p:sp>
        </mc:Choice>
        <mc:Fallback>
          <p:sp>
            <p:nvSpPr>
              <p:cNvPr id="8" name="Textfeld 7">
                <a:extLst>
                  <a:ext uri="{FF2B5EF4-FFF2-40B4-BE49-F238E27FC236}">
                    <a16:creationId xmlns:a16="http://schemas.microsoft.com/office/drawing/2014/main" id="{ADB3E4EF-F23C-4CC5-A605-968EC130E6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9086" y="4363971"/>
                <a:ext cx="3563020" cy="854208"/>
              </a:xfrm>
              <a:prstGeom prst="rect">
                <a:avLst/>
              </a:prstGeom>
              <a:blipFill>
                <a:blip r:embed="rId3"/>
                <a:stretch>
                  <a:fillRect l="-136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5409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Inhaltsplatzhalter 2"/>
              <p:cNvSpPr>
                <a:spLocks noGrp="1"/>
              </p:cNvSpPr>
              <p:nvPr>
                <p:ph idx="4294967295"/>
              </p:nvPr>
            </p:nvSpPr>
            <p:spPr>
              <a:xfrm>
                <a:off x="0" y="0"/>
                <a:ext cx="12077700" cy="6308726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de-DE" sz="2400" dirty="0">
                    <a:latin typeface="Verdana" panose="020B0604030504040204" pitchFamily="34" charset="0"/>
                    <a:ea typeface="Verdana" panose="020B0604030504040204" pitchFamily="34" charset="0"/>
                  </a:rPr>
                  <a:t>1. Man bestimmt die Grenzverteilung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de-DE" sz="2400" i="1" smtClean="0">
                            <a:latin typeface="Cambria Math" panose="02040503050406030204" pitchFamily="18" charset="0"/>
                            <a:ea typeface="Verdana" panose="020B0604030504040204" pitchFamily="34" charset="0"/>
                          </a:rPr>
                        </m:ctrlPr>
                      </m:acc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ea typeface="Verdana" panose="020B0604030504040204" pitchFamily="34" charset="0"/>
                          </a:rPr>
                          <m:t>𝑔</m:t>
                        </m:r>
                      </m:e>
                    </m:acc>
                  </m:oMath>
                </a14:m>
                <a:r>
                  <a:rPr lang="de-DE" sz="2400" dirty="0">
                    <a:latin typeface="Verdana" panose="020B0604030504040204" pitchFamily="34" charset="0"/>
                    <a:ea typeface="Verdana" panose="020B0604030504040204" pitchFamily="34" charset="0"/>
                  </a:rPr>
                  <a:t>, indem man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de-DE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de-DE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de-DE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de-DE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de-DE" sz="2400" dirty="0">
                    <a:latin typeface="Verdana" panose="020B0604030504040204" pitchFamily="34" charset="0"/>
                    <a:ea typeface="Verdana" panose="020B0604030504040204" pitchFamily="34" charset="0"/>
                  </a:rPr>
                  <a:t> für große n mit dem Taschenrechner berechnet, bis sich die Werte stabilisieren: </a:t>
                </a:r>
              </a:p>
              <a:p>
                <a:pPr marL="0" indent="0">
                  <a:buNone/>
                </a:pPr>
                <a:r>
                  <a:rPr lang="de-DE" sz="1800" dirty="0"/>
                  <a:t>                U =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de-DE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de-DE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de-DE" sz="1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de-DE" sz="1800" i="1">
                                  <a:latin typeface="Cambria Math" panose="02040503050406030204" pitchFamily="18" charset="0"/>
                                </a:rPr>
                                <m:t>,2</m:t>
                              </m:r>
                            </m:e>
                            <m:e>
                              <m:r>
                                <a:rPr lang="de-DE" sz="1800" i="1">
                                  <a:latin typeface="Cambria Math" panose="02040503050406030204" pitchFamily="18" charset="0"/>
                                </a:rPr>
                                <m:t>0,4</m:t>
                              </m:r>
                            </m:e>
                            <m:e>
                              <m:r>
                                <a:rPr lang="de-DE" sz="1800" i="1">
                                  <a:latin typeface="Cambria Math" panose="02040503050406030204" pitchFamily="18" charset="0"/>
                                </a:rPr>
                                <m:t>0,32</m:t>
                              </m:r>
                            </m:e>
                          </m:mr>
                          <m:mr>
                            <m:e>
                              <m:r>
                                <a:rPr lang="de-DE" sz="1800" i="1">
                                  <a:latin typeface="Cambria Math" panose="02040503050406030204" pitchFamily="18" charset="0"/>
                                </a:rPr>
                                <m:t>0,15</m:t>
                              </m:r>
                            </m:e>
                            <m:e>
                              <m:r>
                                <a:rPr lang="de-DE" sz="1800" i="1">
                                  <a:latin typeface="Cambria Math" panose="02040503050406030204" pitchFamily="18" charset="0"/>
                                </a:rPr>
                                <m:t>0,5</m:t>
                              </m:r>
                            </m:e>
                            <m:e>
                              <m:r>
                                <a:rPr lang="de-DE" sz="1800" i="1">
                                  <a:latin typeface="Cambria Math" panose="02040503050406030204" pitchFamily="18" charset="0"/>
                                </a:rPr>
                                <m:t>0,11</m:t>
                              </m:r>
                            </m:e>
                          </m:mr>
                          <m:mr>
                            <m:e>
                              <m:r>
                                <a:rPr lang="de-DE" sz="1800" i="1">
                                  <a:latin typeface="Cambria Math" panose="02040503050406030204" pitchFamily="18" charset="0"/>
                                </a:rPr>
                                <m:t>0,65</m:t>
                              </m:r>
                            </m:e>
                            <m:e>
                              <m:r>
                                <a:rPr lang="de-DE" sz="1800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  <m:e>
                              <m:r>
                                <a:rPr lang="de-DE" sz="1800" i="1">
                                  <a:latin typeface="Cambria Math" panose="02040503050406030204" pitchFamily="18" charset="0"/>
                                </a:rPr>
                                <m:t>0,57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de-DE" sz="1800" dirty="0"/>
              </a:p>
              <a:p>
                <a:pPr marL="0" indent="0">
                  <a:buNone/>
                </a:pPr>
                <a:r>
                  <a:rPr lang="de-DE" sz="1800" dirty="0"/>
                  <a:t>Verteilung nach 10 Jahren:</a:t>
                </a:r>
                <a:r>
                  <a:rPr lang="de-DE" sz="18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de-DE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de-DE" sz="1800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de-DE" sz="18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de-DE" sz="1800" i="1">
                                      <a:latin typeface="Cambria Math" panose="02040503050406030204" pitchFamily="18" charset="0"/>
                                    </a:rPr>
                                    <m:t>,2</m:t>
                                  </m:r>
                                </m:e>
                                <m:e>
                                  <m:r>
                                    <a:rPr lang="de-DE" sz="1800" i="1">
                                      <a:latin typeface="Cambria Math" panose="02040503050406030204" pitchFamily="18" charset="0"/>
                                    </a:rPr>
                                    <m:t>0,4</m:t>
                                  </m:r>
                                </m:e>
                                <m:e>
                                  <m:r>
                                    <a:rPr lang="de-DE" sz="1800" i="1">
                                      <a:latin typeface="Cambria Math" panose="02040503050406030204" pitchFamily="18" charset="0"/>
                                    </a:rPr>
                                    <m:t>0,32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de-DE" sz="1800" i="1">
                                      <a:latin typeface="Cambria Math" panose="02040503050406030204" pitchFamily="18" charset="0"/>
                                    </a:rPr>
                                    <m:t>0,15</m:t>
                                  </m:r>
                                </m:e>
                                <m:e>
                                  <m:r>
                                    <a:rPr lang="de-DE" sz="1800" i="1">
                                      <a:latin typeface="Cambria Math" panose="02040503050406030204" pitchFamily="18" charset="0"/>
                                    </a:rPr>
                                    <m:t>0,5</m:t>
                                  </m:r>
                                </m:e>
                                <m:e>
                                  <m:r>
                                    <a:rPr lang="de-DE" sz="1800" i="1">
                                      <a:latin typeface="Cambria Math" panose="02040503050406030204" pitchFamily="18" charset="0"/>
                                    </a:rPr>
                                    <m:t>0,11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de-DE" sz="1800" i="1">
                                      <a:latin typeface="Cambria Math" panose="02040503050406030204" pitchFamily="18" charset="0"/>
                                    </a:rPr>
                                    <m:t>0,65</m:t>
                                  </m:r>
                                </m:e>
                                <m:e>
                                  <m:r>
                                    <a:rPr lang="de-DE" sz="1800" i="1">
                                      <a:latin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  <m:e>
                                  <m:r>
                                    <a:rPr lang="de-DE" sz="1800" i="1">
                                      <a:latin typeface="Cambria Math" panose="02040503050406030204" pitchFamily="18" charset="0"/>
                                    </a:rPr>
                                    <m:t>0,57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p>
                        <m:r>
                          <a:rPr lang="de-DE" sz="1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de-DE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d>
                      <m:dPr>
                        <m:ctrlPr>
                          <a:rPr lang="de-DE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de-DE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de-DE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de-DE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,25</m:t>
                              </m:r>
                            </m:e>
                          </m:mr>
                          <m:mr>
                            <m:e>
                              <m:r>
                                <a:rPr lang="de-DE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0,4</m:t>
                              </m:r>
                            </m:e>
                          </m:mr>
                          <m:mr>
                            <m:e>
                              <m:r>
                                <a:rPr lang="de-DE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0,35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de-DE" sz="1800" dirty="0"/>
                  <a:t> =</a:t>
                </a:r>
                <a:r>
                  <a:rPr lang="de-DE" sz="18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de-DE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de-DE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de-DE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de-DE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,30</m:t>
                              </m:r>
                              <m:r>
                                <a:rPr lang="de-DE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0003</m:t>
                              </m:r>
                            </m:e>
                          </m:mr>
                          <m:mr>
                            <m:e>
                              <m:r>
                                <a:rPr lang="de-DE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0,2</m:t>
                              </m:r>
                              <m:r>
                                <a:rPr lang="de-DE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00018</m:t>
                              </m:r>
                            </m:e>
                          </m:mr>
                          <m:mr>
                            <m:e>
                              <m:r>
                                <a:rPr lang="de-DE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0,4</m:t>
                              </m:r>
                              <m:r>
                                <a:rPr lang="de-DE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99979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de-DE" sz="1800" dirty="0"/>
              </a:p>
              <a:p>
                <a:pPr marL="0" indent="0">
                  <a:buNone/>
                </a:pPr>
                <a:r>
                  <a:rPr lang="de-DE" sz="1800" dirty="0"/>
                  <a:t>Verteilung nach 100 Jahren:</a:t>
                </a:r>
                <a:r>
                  <a:rPr lang="de-DE" sz="18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de-DE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de-DE" sz="1800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de-DE" sz="18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de-DE" sz="1800" i="1">
                                      <a:latin typeface="Cambria Math" panose="02040503050406030204" pitchFamily="18" charset="0"/>
                                    </a:rPr>
                                    <m:t>,2</m:t>
                                  </m:r>
                                </m:e>
                                <m:e>
                                  <m:r>
                                    <a:rPr lang="de-DE" sz="1800" i="1">
                                      <a:latin typeface="Cambria Math" panose="02040503050406030204" pitchFamily="18" charset="0"/>
                                    </a:rPr>
                                    <m:t>0,4</m:t>
                                  </m:r>
                                </m:e>
                                <m:e>
                                  <m:r>
                                    <a:rPr lang="de-DE" sz="1800" i="1">
                                      <a:latin typeface="Cambria Math" panose="02040503050406030204" pitchFamily="18" charset="0"/>
                                    </a:rPr>
                                    <m:t>0,32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de-DE" sz="1800" i="1">
                                      <a:latin typeface="Cambria Math" panose="02040503050406030204" pitchFamily="18" charset="0"/>
                                    </a:rPr>
                                    <m:t>0,15</m:t>
                                  </m:r>
                                </m:e>
                                <m:e>
                                  <m:r>
                                    <a:rPr lang="de-DE" sz="1800" i="1">
                                      <a:latin typeface="Cambria Math" panose="02040503050406030204" pitchFamily="18" charset="0"/>
                                    </a:rPr>
                                    <m:t>0,5</m:t>
                                  </m:r>
                                </m:e>
                                <m:e>
                                  <m:r>
                                    <a:rPr lang="de-DE" sz="1800" i="1">
                                      <a:latin typeface="Cambria Math" panose="02040503050406030204" pitchFamily="18" charset="0"/>
                                    </a:rPr>
                                    <m:t>0,11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de-DE" sz="1800" i="1">
                                      <a:latin typeface="Cambria Math" panose="02040503050406030204" pitchFamily="18" charset="0"/>
                                    </a:rPr>
                                    <m:t>0,65</m:t>
                                  </m:r>
                                </m:e>
                                <m:e>
                                  <m:r>
                                    <a:rPr lang="de-DE" sz="1800" i="1">
                                      <a:latin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  <m:e>
                                  <m:r>
                                    <a:rPr lang="de-DE" sz="1800" i="1">
                                      <a:latin typeface="Cambria Math" panose="02040503050406030204" pitchFamily="18" charset="0"/>
                                    </a:rPr>
                                    <m:t>0,57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p>
                        <m:r>
                          <a:rPr lang="de-DE" sz="18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sup>
                    </m:sSup>
                    <m:r>
                      <a:rPr lang="de-DE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d>
                      <m:dPr>
                        <m:ctrlPr>
                          <a:rPr lang="de-DE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de-DE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de-DE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de-DE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,25</m:t>
                              </m:r>
                            </m:e>
                          </m:mr>
                          <m:mr>
                            <m:e>
                              <m:r>
                                <a:rPr lang="de-DE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0,4</m:t>
                              </m:r>
                            </m:e>
                          </m:mr>
                          <m:mr>
                            <m:e>
                              <m:r>
                                <a:rPr lang="de-DE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0,35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de-DE" sz="1800" dirty="0"/>
                  <a:t> =</a:t>
                </a:r>
                <a:r>
                  <a:rPr lang="de-DE" sz="18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de-DE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de-DE" sz="1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de-DE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de-DE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,3</m:t>
                              </m:r>
                            </m:e>
                          </m:mr>
                          <m:mr>
                            <m:e>
                              <m:r>
                                <a:rPr lang="de-DE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0,2</m:t>
                              </m:r>
                            </m:e>
                          </m:mr>
                          <m:mr>
                            <m:e>
                              <m:r>
                                <a:rPr lang="de-DE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</m:t>
                              </m:r>
                              <m:r>
                                <a:rPr lang="de-DE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de-DE" sz="1800" dirty="0"/>
              </a:p>
              <a:p>
                <a:pPr marL="0" indent="0">
                  <a:buNone/>
                </a:pPr>
                <a:r>
                  <a:rPr lang="de-DE" sz="1800" dirty="0"/>
                  <a:t>Verteilung nach 1000 Jahren:</a:t>
                </a:r>
                <a:r>
                  <a:rPr lang="de-DE" sz="18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de-DE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de-DE" sz="1800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de-DE" sz="18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de-DE" sz="1800" i="1">
                                      <a:latin typeface="Cambria Math" panose="02040503050406030204" pitchFamily="18" charset="0"/>
                                    </a:rPr>
                                    <m:t>,2</m:t>
                                  </m:r>
                                </m:e>
                                <m:e>
                                  <m:r>
                                    <a:rPr lang="de-DE" sz="1800" i="1">
                                      <a:latin typeface="Cambria Math" panose="02040503050406030204" pitchFamily="18" charset="0"/>
                                    </a:rPr>
                                    <m:t>0,4</m:t>
                                  </m:r>
                                </m:e>
                                <m:e>
                                  <m:r>
                                    <a:rPr lang="de-DE" sz="1800" i="1">
                                      <a:latin typeface="Cambria Math" panose="02040503050406030204" pitchFamily="18" charset="0"/>
                                    </a:rPr>
                                    <m:t>0,32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de-DE" sz="1800" i="1">
                                      <a:latin typeface="Cambria Math" panose="02040503050406030204" pitchFamily="18" charset="0"/>
                                    </a:rPr>
                                    <m:t>0,15</m:t>
                                  </m:r>
                                </m:e>
                                <m:e>
                                  <m:r>
                                    <a:rPr lang="de-DE" sz="1800" i="1">
                                      <a:latin typeface="Cambria Math" panose="02040503050406030204" pitchFamily="18" charset="0"/>
                                    </a:rPr>
                                    <m:t>0,5</m:t>
                                  </m:r>
                                </m:e>
                                <m:e>
                                  <m:r>
                                    <a:rPr lang="de-DE" sz="1800" i="1">
                                      <a:latin typeface="Cambria Math" panose="02040503050406030204" pitchFamily="18" charset="0"/>
                                    </a:rPr>
                                    <m:t>0,11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de-DE" sz="1800" i="1">
                                      <a:latin typeface="Cambria Math" panose="02040503050406030204" pitchFamily="18" charset="0"/>
                                    </a:rPr>
                                    <m:t>0,65</m:t>
                                  </m:r>
                                </m:e>
                                <m:e>
                                  <m:r>
                                    <a:rPr lang="de-DE" sz="1800" i="1">
                                      <a:latin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  <m:e>
                                  <m:r>
                                    <a:rPr lang="de-DE" sz="1800" i="1">
                                      <a:latin typeface="Cambria Math" panose="02040503050406030204" pitchFamily="18" charset="0"/>
                                    </a:rPr>
                                    <m:t>0,57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p>
                        <m:r>
                          <a:rPr lang="de-DE" sz="1800" b="0" i="1" smtClean="0">
                            <a:latin typeface="Cambria Math" panose="02040503050406030204" pitchFamily="18" charset="0"/>
                          </a:rPr>
                          <m:t>1000</m:t>
                        </m:r>
                      </m:sup>
                    </m:sSup>
                    <m:r>
                      <a:rPr lang="de-DE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d>
                      <m:dPr>
                        <m:ctrlPr>
                          <a:rPr lang="de-DE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de-DE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de-DE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de-DE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,25</m:t>
                              </m:r>
                            </m:e>
                          </m:mr>
                          <m:mr>
                            <m:e>
                              <m:r>
                                <a:rPr lang="de-DE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0,4</m:t>
                              </m:r>
                            </m:e>
                          </m:mr>
                          <m:mr>
                            <m:e>
                              <m:r>
                                <a:rPr lang="de-DE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0,35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de-DE" sz="1800" dirty="0"/>
                  <a:t> =</a:t>
                </a:r>
                <a:r>
                  <a:rPr lang="de-DE" sz="18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de-DE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de-DE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de-DE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de-DE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,3</m:t>
                              </m:r>
                            </m:e>
                          </m:mr>
                          <m:mr>
                            <m:e>
                              <m:r>
                                <a:rPr lang="de-DE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0,2</m:t>
                              </m:r>
                            </m:e>
                          </m:mr>
                          <m:mr>
                            <m:e>
                              <m:r>
                                <a:rPr lang="de-DE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</m:t>
                              </m:r>
                              <m:r>
                                <a:rPr lang="de-DE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de-DE" sz="1800" dirty="0"/>
              </a:p>
              <a:p>
                <a:endParaRPr lang="de-DE" dirty="0"/>
              </a:p>
              <a:p>
                <a:endParaRPr lang="de-DE" dirty="0"/>
              </a:p>
              <a:p>
                <a:endParaRPr lang="de-DE" dirty="0"/>
              </a:p>
            </p:txBody>
          </p:sp>
        </mc:Choice>
        <mc:Fallback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>
              <a:xfrm>
                <a:off x="0" y="0"/>
                <a:ext cx="12077700" cy="6308726"/>
              </a:xfrm>
              <a:blipFill>
                <a:blip r:embed="rId2"/>
                <a:stretch>
                  <a:fillRect l="-404" t="-773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hteck 7">
                <a:extLst>
                  <a:ext uri="{FF2B5EF4-FFF2-40B4-BE49-F238E27FC236}">
                    <a16:creationId xmlns:a16="http://schemas.microsoft.com/office/drawing/2014/main" id="{E9FD1EC2-BC02-432A-9878-3FB0C4B79DFB}"/>
                  </a:ext>
                </a:extLst>
              </p:cNvPr>
              <p:cNvSpPr/>
              <p:nvPr/>
            </p:nvSpPr>
            <p:spPr>
              <a:xfrm>
                <a:off x="7229475" y="1600200"/>
                <a:ext cx="4705350" cy="2895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defTabSz="914400">
                  <a:defRPr/>
                </a:pPr>
                <a:r>
                  <a:rPr lang="de-DE" sz="2400" dirty="0">
                    <a:solidFill>
                      <a:srgbClr val="FF0000"/>
                    </a:solidFill>
                  </a:rPr>
                  <a:t>         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de-DE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e-DE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𝒈</m:t>
                        </m:r>
                      </m:e>
                    </m:acc>
                  </m:oMath>
                </a14:m>
                <a:r>
                  <a:rPr lang="de-DE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de-DE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de-DE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de-DE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de-DE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,3</m:t>
                              </m:r>
                            </m:e>
                          </m:mr>
                          <m:mr>
                            <m:e>
                              <m:r>
                                <a:rPr lang="de-DE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0,2</m:t>
                              </m:r>
                            </m:e>
                          </m:mr>
                          <m:mr>
                            <m:e>
                              <m:r>
                                <a:rPr lang="de-DE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0,5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de-DE" sz="2400" dirty="0">
                  <a:solidFill>
                    <a:srgbClr val="FF0000"/>
                  </a:solidFill>
                </a:endParaRPr>
              </a:p>
              <a:p>
                <a:pPr lvl="0" defTabSz="914400">
                  <a:defRPr/>
                </a:pPr>
                <a:endParaRPr lang="de-DE" sz="2400" dirty="0">
                  <a:solidFill>
                    <a:srgbClr val="FF0000"/>
                  </a:solidFill>
                </a:endParaRPr>
              </a:p>
              <a:p>
                <a:pPr defTabSz="914400">
                  <a:defRPr/>
                </a:pPr>
                <a:r>
                  <a:rPr lang="de-DE" sz="2400" dirty="0">
                    <a:solidFill>
                      <a:srgbClr val="FF0000"/>
                    </a:solidFill>
                  </a:rPr>
                  <a:t>Langfristig werden 30% bei A, 20% bei B und 50% bei C einen Handyvertrag haben.</a:t>
                </a:r>
              </a:p>
              <a:p>
                <a:pPr lvl="0" defTabSz="914400">
                  <a:defRPr/>
                </a:pPr>
                <a:endParaRPr lang="de-DE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Rechteck 7">
                <a:extLst>
                  <a:ext uri="{FF2B5EF4-FFF2-40B4-BE49-F238E27FC236}">
                    <a16:creationId xmlns:a16="http://schemas.microsoft.com/office/drawing/2014/main" id="{E9FD1EC2-BC02-432A-9878-3FB0C4B79D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9475" y="1600200"/>
                <a:ext cx="4705350" cy="2895600"/>
              </a:xfrm>
              <a:prstGeom prst="rect">
                <a:avLst/>
              </a:prstGeom>
              <a:blipFill>
                <a:blip r:embed="rId3"/>
                <a:stretch>
                  <a:fillRect l="-20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6462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hteck 1">
                <a:extLst>
                  <a:ext uri="{FF2B5EF4-FFF2-40B4-BE49-F238E27FC236}">
                    <a16:creationId xmlns:a16="http://schemas.microsoft.com/office/drawing/2014/main" id="{63D85F17-8D8C-4519-9A3D-A93464B2B55A}"/>
                  </a:ext>
                </a:extLst>
              </p:cNvPr>
              <p:cNvSpPr/>
              <p:nvPr/>
            </p:nvSpPr>
            <p:spPr>
              <a:xfrm>
                <a:off x="666751" y="180976"/>
                <a:ext cx="8477250" cy="49711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de-DE" dirty="0">
                    <a:solidFill>
                      <a:schemeClr val="tx1"/>
                    </a:solidFill>
                  </a:rPr>
                  <a:t>  </a:t>
                </a:r>
                <a:r>
                  <a:rPr lang="de-DE" sz="2400" dirty="0">
                    <a:solidFill>
                      <a:schemeClr val="tx1"/>
                    </a:solidFill>
                  </a:rPr>
                  <a:t>2. Man berechnet die Grenzverteilung mit einem LGS:     </a:t>
                </a:r>
              </a:p>
              <a:p>
                <a:r>
                  <a:rPr lang="de-DE" sz="2400" dirty="0">
                    <a:solidFill>
                      <a:schemeClr val="tx1"/>
                    </a:solidFill>
                  </a:rPr>
                  <a:t> </a:t>
                </a:r>
              </a:p>
              <a:p>
                <a:r>
                  <a:rPr lang="de-DE" dirty="0">
                    <a:solidFill>
                      <a:schemeClr val="tx1"/>
                    </a:solidFill>
                  </a:rPr>
                  <a:t>      U </a:t>
                </a:r>
                <a14:m>
                  <m:oMath xmlns:m="http://schemas.openxmlformats.org/officeDocument/2006/math">
                    <m:r>
                      <a:rPr lang="de-DE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d>
                      <m:dPr>
                        <m:ctrlPr>
                          <a:rPr lang="de-DE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de-DE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de-DE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de-DE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de-DE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de-DE" dirty="0">
                    <a:solidFill>
                      <a:schemeClr val="tx1"/>
                    </a:solidFill>
                  </a:rPr>
                  <a:t>=</a:t>
                </a:r>
                <a:r>
                  <a:rPr lang="de-DE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de-DE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de-DE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de-DE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de-DE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de-DE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de-DE" dirty="0">
                    <a:solidFill>
                      <a:schemeClr val="tx1"/>
                    </a:solidFill>
                  </a:rPr>
                  <a:t> </a:t>
                </a:r>
                <a:r>
                  <a:rPr lang="de-DE" dirty="0">
                    <a:sym typeface="Wingdings" panose="05000000000000000000" pitchFamily="2" charset="2"/>
                  </a:rPr>
                  <a:t></a:t>
                </a:r>
                <a:r>
                  <a:rPr lang="de-DE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de-DE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,2</m:t>
                              </m:r>
                            </m:e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0,4</m:t>
                              </m:r>
                            </m:e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0,32</m:t>
                              </m:r>
                            </m:e>
                          </m:mr>
                          <m:m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0,15</m:t>
                              </m:r>
                            </m:e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0,5</m:t>
                              </m:r>
                            </m:e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0,11</m:t>
                              </m:r>
                            </m:e>
                          </m:mr>
                          <m:m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0,65</m:t>
                              </m:r>
                            </m:e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0,57</m:t>
                              </m:r>
                            </m:e>
                          </m:mr>
                        </m:m>
                      </m:e>
                    </m:d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de-DE" dirty="0"/>
                  <a:t> =</a:t>
                </a:r>
                <a:r>
                  <a:rPr lang="de-DE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de-DE" dirty="0">
                  <a:latin typeface="Cambria Math" panose="02040503050406030204" pitchFamily="18" charset="0"/>
                </a:endParaRPr>
              </a:p>
              <a:p>
                <a:endParaRPr lang="de-DE" dirty="0">
                  <a:latin typeface="Cambria Math" panose="02040503050406030204" pitchFamily="18" charset="0"/>
                </a:endParaRPr>
              </a:p>
              <a:p>
                <a:r>
                  <a:rPr lang="de-DE" dirty="0">
                    <a:sym typeface="Wingdings" panose="05000000000000000000" pitchFamily="2" charset="2"/>
                  </a:rPr>
                  <a:t>    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de-DE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,2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+0,4∙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+0,32∙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  <m:m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0,15</m:t>
                              </m:r>
                              <m:r>
                                <m:rPr>
                                  <m:brk m:alnAt="7"/>
                                </m:rP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+0,5∙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+0,11∙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  <m:m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0,65</m:t>
                              </m:r>
                              <m:r>
                                <m:rPr>
                                  <m:brk m:alnAt="7"/>
                                </m:rP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+0,1∙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+0,57∙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de-DE" dirty="0"/>
                  <a:t>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de-DE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de-DE" dirty="0">
                  <a:latin typeface="Cambria Math" panose="02040503050406030204" pitchFamily="18" charset="0"/>
                </a:endParaRPr>
              </a:p>
              <a:p>
                <a:endParaRPr lang="de-DE" dirty="0">
                  <a:latin typeface="Cambria Math" panose="02040503050406030204" pitchFamily="18" charset="0"/>
                </a:endParaRPr>
              </a:p>
              <a:p>
                <a:r>
                  <a:rPr lang="de-DE" dirty="0">
                    <a:sym typeface="Wingdings" panose="05000000000000000000" pitchFamily="2" charset="2"/>
                  </a:rPr>
                  <a:t>     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de-DE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de-DE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de-DE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,2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+0,4∙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+0,32∙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0,15</m:t>
                              </m:r>
                              <m:r>
                                <m:rPr>
                                  <m:brk m:alnAt="7"/>
                                </m:rP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+0,5∙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+0,11∙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0,65</m:t>
                              </m:r>
                              <m:r>
                                <m:rPr>
                                  <m:brk m:alnAt="7"/>
                                </m:rP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+0,1∙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+0,57∙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de-DE" dirty="0"/>
              </a:p>
              <a:p>
                <a:endParaRPr lang="de-DE" dirty="0"/>
              </a:p>
              <a:p>
                <a:r>
                  <a:rPr lang="de-DE" dirty="0">
                    <a:sym typeface="Wingdings" panose="05000000000000000000" pitchFamily="2" charset="2"/>
                  </a:rPr>
                  <a:t>    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de-DE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de-DE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mPr>
                          <m:m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=0,3</m:t>
                              </m:r>
                            </m:e>
                          </m:mr>
                          <m:m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=0,2</m:t>
                              </m:r>
                            </m:e>
                          </m:mr>
                          <m:m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=0,5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de-DE" dirty="0"/>
              </a:p>
            </p:txBody>
          </p:sp>
        </mc:Choice>
        <mc:Fallback>
          <p:sp>
            <p:nvSpPr>
              <p:cNvPr id="2" name="Rechteck 1">
                <a:extLst>
                  <a:ext uri="{FF2B5EF4-FFF2-40B4-BE49-F238E27FC236}">
                    <a16:creationId xmlns:a16="http://schemas.microsoft.com/office/drawing/2014/main" id="{63D85F17-8D8C-4519-9A3D-A93464B2B5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751" y="180976"/>
                <a:ext cx="8477250" cy="4971169"/>
              </a:xfrm>
              <a:prstGeom prst="rect">
                <a:avLst/>
              </a:prstGeom>
              <a:blipFill>
                <a:blip r:embed="rId2"/>
                <a:stretch>
                  <a:fillRect t="-982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elle 3">
                <a:extLst>
                  <a:ext uri="{FF2B5EF4-FFF2-40B4-BE49-F238E27FC236}">
                    <a16:creationId xmlns:a16="http://schemas.microsoft.com/office/drawing/2014/main" id="{DD83701A-4BBD-45F1-9346-21150D02D4A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13520020"/>
                  </p:ext>
                </p:extLst>
              </p:nvPr>
            </p:nvGraphicFramePr>
            <p:xfrm>
              <a:off x="1386840" y="3747135"/>
              <a:ext cx="3048000" cy="365760"/>
            </p:xfrm>
            <a:graphic>
              <a:graphicData uri="http://schemas.openxmlformats.org/drawingml/2006/table">
                <a:tbl>
                  <a:tblPr firstRow="1" bandRow="1">
                    <a:tableStyleId>{D113A9D2-9D6B-4929-AA2D-F23B5EE8CBE7}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1081680878"/>
                        </a:ext>
                      </a:extLst>
                    </a:gridCol>
                  </a:tblGrid>
                  <a:tr h="3200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oMath>
                            </m:oMathPara>
                          </a14:m>
                          <a:endParaRPr lang="de-DE" dirty="0"/>
                        </a:p>
                      </a:txBody>
                      <a:tcPr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136049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elle 3">
                <a:extLst>
                  <a:ext uri="{FF2B5EF4-FFF2-40B4-BE49-F238E27FC236}">
                    <a16:creationId xmlns:a16="http://schemas.microsoft.com/office/drawing/2014/main" id="{DD83701A-4BBD-45F1-9346-21150D02D4A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13520020"/>
                  </p:ext>
                </p:extLst>
              </p:nvPr>
            </p:nvGraphicFramePr>
            <p:xfrm>
              <a:off x="1386840" y="3747135"/>
              <a:ext cx="3048000" cy="365760"/>
            </p:xfrm>
            <a:graphic>
              <a:graphicData uri="http://schemas.openxmlformats.org/drawingml/2006/table">
                <a:tbl>
                  <a:tblPr firstRow="1" bandRow="1">
                    <a:tableStyleId>{D113A9D2-9D6B-4929-AA2D-F23B5EE8CBE7}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1081680878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>
                        <a:blipFill>
                          <a:blip r:embed="rId3"/>
                          <a:stretch>
                            <a:fillRect l="-200" t="-1639" r="-599" b="-311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13604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Textfeld 2">
            <a:extLst>
              <a:ext uri="{FF2B5EF4-FFF2-40B4-BE49-F238E27FC236}">
                <a16:creationId xmlns:a16="http://schemas.microsoft.com/office/drawing/2014/main" id="{1E418773-6D2C-48E1-B8AE-2652620A0517}"/>
              </a:ext>
            </a:extLst>
          </p:cNvPr>
          <p:cNvSpPr txBox="1"/>
          <p:nvPr/>
        </p:nvSpPr>
        <p:spPr>
          <a:xfrm>
            <a:off x="5646420" y="264414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F7F04F6-0D55-4A2B-B12C-8A76FA0117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6420" y="3278579"/>
            <a:ext cx="2345055" cy="735704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C173A931-6136-491A-88BA-16EFFC7CEB90}"/>
              </a:ext>
            </a:extLst>
          </p:cNvPr>
          <p:cNvSpPr txBox="1"/>
          <p:nvPr/>
        </p:nvSpPr>
        <p:spPr>
          <a:xfrm>
            <a:off x="5553075" y="4213860"/>
            <a:ext cx="331660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0A3C2FBD-8651-440C-9D0D-B66BD1834D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6420" y="4595007"/>
            <a:ext cx="2345056" cy="722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754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3|3.8"/>
</p:tagLst>
</file>

<file path=ppt/theme/theme1.xml><?xml version="1.0" encoding="utf-8"?>
<a:theme xmlns:a="http://schemas.openxmlformats.org/drawingml/2006/main" name="Katalog">
  <a:themeElements>
    <a:clrScheme name="Katalog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Katalog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talog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0</TotalTime>
  <Words>227</Words>
  <Application>Microsoft Office PowerPoint</Application>
  <PresentationFormat>Breitbild</PresentationFormat>
  <Paragraphs>30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10" baseType="lpstr">
      <vt:lpstr>Arial</vt:lpstr>
      <vt:lpstr>Cambria Math</vt:lpstr>
      <vt:lpstr>Gill Sans MT</vt:lpstr>
      <vt:lpstr>Maiandra GD</vt:lpstr>
      <vt:lpstr>Verdana</vt:lpstr>
      <vt:lpstr>Katalog</vt:lpstr>
      <vt:lpstr>Berechnung der Grenzverteilung bei stochastischen Prozessen</vt:lpstr>
      <vt:lpstr>Beispiel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Grenzmatrix bei stochasitschen Matrizen</dc:title>
  <dc:creator>Corinna Meier</dc:creator>
  <cp:lastModifiedBy>Corinna Meier</cp:lastModifiedBy>
  <cp:revision>58</cp:revision>
  <dcterms:created xsi:type="dcterms:W3CDTF">2016-12-10T09:23:14Z</dcterms:created>
  <dcterms:modified xsi:type="dcterms:W3CDTF">2019-12-29T12:17:27Z</dcterms:modified>
</cp:coreProperties>
</file>