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6">76 510,'0'-5,"0"-7,0-6,0-5,0-4,0-2,5-1,1-1,6 0,5 6,-1 1,-2 0,1 5,3 4,4 1,2 2,3 4,7 2,2 3,1 2,-2 1,-1 0,-2 1,-1-1,5 1,0-1,0 1,-2-1,4-5,0-2,-1 1,-2 1,3-4,1 0,2-4,-4-4,-4 0,-8-1,-3 1,0 0,-4 2</inkml:trace>
  <inkml:trace contextRef="#ctx0" brushRef="#br0" timeOffset="3080.05">105 1337,'0'-5,"5"-2,7 1,6 1,5 1,9-3,4-1,6 1,0 2,-1 2,-3 1,-3 1,-2 0,-2 2,-1-1,-1 0,-5-4,-1-3,-6-4,1-1,1 2,-2 3</inkml:trace>
  <inkml:trace contextRef="#ctx0" brushRef="#br0" timeOffset="6120.65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32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40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74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00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37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1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975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917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27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44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1D332-ED38-4F02-BE54-72A9A96922C0}" type="datetimeFigureOut">
              <a:rPr lang="de-DE" smtClean="0"/>
              <a:t>19.11.2021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28E5DBD-989E-4B54-BEE7-304365F6C10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17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.png"/><Relationship Id="rId10" Type="http://schemas.openxmlformats.org/officeDocument/2006/relationships/customXml" Target="../ink/ink3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8F696B6E-4CF0-4898-A8C2-468032040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6" y="802298"/>
            <a:ext cx="9448801" cy="2467906"/>
          </a:xfrm>
        </p:spPr>
        <p:txBody>
          <a:bodyPr>
            <a:normAutofit/>
          </a:bodyPr>
          <a:lstStyle/>
          <a:p>
            <a:pPr algn="ctr"/>
            <a:r>
              <a:rPr lang="de-DE" sz="4800" b="1" dirty="0">
                <a:latin typeface="Maiandra GD" panose="020E0502030308020204" pitchFamily="34" charset="0"/>
                <a:ea typeface="HGMaruGothicMPRO" panose="020B0400000000000000" pitchFamily="34" charset="-128"/>
              </a:rPr>
              <a:t>Problemlösen </a:t>
            </a:r>
            <a:r>
              <a:rPr lang="de-DE" sz="4800" b="1">
                <a:latin typeface="Maiandra GD" panose="020E0502030308020204" pitchFamily="34" charset="0"/>
                <a:ea typeface="HGMaruGothicMPRO" panose="020B0400000000000000" pitchFamily="34" charset="-128"/>
              </a:rPr>
              <a:t>mit Binomialverteilungen:</a:t>
            </a:r>
            <a:br>
              <a:rPr lang="de-DE" sz="4800" b="1" dirty="0">
                <a:latin typeface="Maiandra GD" panose="020E0502030308020204" pitchFamily="34" charset="0"/>
                <a:ea typeface="HGMaruGothicMPRO" panose="020B0400000000000000" pitchFamily="34" charset="-128"/>
              </a:rPr>
            </a:br>
            <a:r>
              <a:rPr lang="de-DE" sz="4800" b="1" dirty="0">
                <a:latin typeface="Maiandra GD" panose="020E0502030308020204" pitchFamily="34" charset="0"/>
                <a:ea typeface="HGMaruGothicMPRO" panose="020B0400000000000000" pitchFamily="34" charset="-128"/>
              </a:rPr>
              <a:t>n gesucht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              www.matheportal.com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fik 16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682E330A-5104-42C7-AF14-B7F5C6A6BF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259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7"/>
    </mc:Choice>
    <mc:Fallback xmlns="">
      <p:transition spd="slow" advTm="1312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13519734-E8B9-41D9-A6E2-493165F3BBA2}"/>
                  </a:ext>
                </a:extLst>
              </p:cNvPr>
              <p:cNvSpPr txBox="1"/>
              <p:nvPr/>
            </p:nvSpPr>
            <p:spPr>
              <a:xfrm>
                <a:off x="412953" y="551101"/>
                <a:ext cx="11366091" cy="4783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Bei einer Bernoulli-Kette mit der Länge </a:t>
                </a:r>
                <a:r>
                  <a:rPr lang="de-DE" sz="24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mit der Trefferwahrscheinlichkeit </a:t>
                </a:r>
                <a:r>
                  <a:rPr lang="de-DE" sz="2400" dirty="0">
                    <a:solidFill>
                      <a:srgbClr val="00CC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ist die Wahrscheinlichkeit für </a:t>
                </a:r>
                <a:r>
                  <a:rPr lang="de-DE" sz="2400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Treffer: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de-DE" sz="2400" baseline="-250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de-DE" sz="2400" baseline="-250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  <a:r>
                  <a:rPr lang="de-DE" sz="2400" baseline="-250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de-DE" sz="2400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e-DE" sz="24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de-DE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24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p>
                        <m:r>
                          <a:rPr lang="de-DE" sz="2400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(1−</m:t>
                        </m:r>
                        <m:r>
                          <a:rPr lang="de-DE" sz="24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de-DE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de-DE" sz="2400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Nun gibt es Aufgaben, bei denen </a:t>
                </a:r>
                <a:r>
                  <a:rPr lang="de-DE" sz="24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und </a:t>
                </a:r>
                <a:r>
                  <a:rPr lang="de-DE" sz="2400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gegeben ist und </a:t>
                </a:r>
                <a:r>
                  <a:rPr lang="de-DE" sz="24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gesucht ist.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Beispiel: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der Bevölkerung sind 10,6 % Linkshänder.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Wie groß muss eine Schulklasse mindestens sein, damit mit einer Wahrscheinlichkeit von mindestens 80 % mindestens einer ein Linkshänder ist.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de-D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13519734-E8B9-41D9-A6E2-493165F3B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3" y="551101"/>
                <a:ext cx="11366091" cy="4783554"/>
              </a:xfrm>
              <a:prstGeom prst="rect">
                <a:avLst/>
              </a:prstGeom>
              <a:blipFill>
                <a:blip r:embed="rId2"/>
                <a:stretch>
                  <a:fillRect l="-858" t="-89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97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18DC60D2-D490-4DFD-BD63-4792D8DD7513}"/>
                  </a:ext>
                </a:extLst>
              </p:cNvPr>
              <p:cNvSpPr txBox="1"/>
              <p:nvPr/>
            </p:nvSpPr>
            <p:spPr>
              <a:xfrm>
                <a:off x="571163" y="355546"/>
                <a:ext cx="9910917" cy="6146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der Bevölkerung sind 10,6 % Linkshänder.</a:t>
                </a:r>
                <a:r>
                  <a:rPr lang="de-DE" sz="1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Wie groß muss eine Schulklasse mindestens sein, damit mit einer Wahrscheinlichkeit von mindestens 80 % mindestens einer ein Linkshänder ist.</a:t>
                </a: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solidFill>
                      <a:srgbClr val="00206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 = Anzahl der Linkshänder</a:t>
                </a: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 = 0,106     </a:t>
                </a: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de-DE" sz="2400" i="1" smtClean="0">
                        <a:solidFill>
                          <a:srgbClr val="CC66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p(mindestens 1 Linkshänder)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de-DE" sz="2400" i="1" smtClean="0">
                        <a:solidFill>
                          <a:srgbClr val="CC66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  <a:r>
                  <a:rPr lang="de-DE" sz="24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heißt:   </a:t>
                </a: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p(kein Linkshänder)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≥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de-DE" sz="2400" baseline="-250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de-DE" sz="2400" baseline="-25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  <a:r>
                  <a:rPr lang="de-DE" sz="2400" baseline="-250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0,106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de-DE" sz="2400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1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e-DE" sz="24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de-DE" sz="2400" i="1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0,106</m:t>
                        </m:r>
                      </m:e>
                      <m:sup>
                        <m:r>
                          <a:rPr lang="de-DE" sz="2400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(0,894)</m:t>
                        </m:r>
                      </m:e>
                      <m:sup>
                        <m:r>
                          <a:rPr lang="de-DE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1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(0,894)</m:t>
                        </m:r>
                      </m:e>
                      <m:sup>
                        <m: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de-DE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 </a:t>
                </a:r>
                <a:endParaRPr lang="de-DE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  <a:spcAft>
                    <a:spcPts val="800"/>
                  </a:spcAft>
                </a:pPr>
                <a:endParaRPr lang="de-DE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de-DE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18DC60D2-D490-4DFD-BD63-4792D8DD7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63" y="355546"/>
                <a:ext cx="9910917" cy="6146234"/>
              </a:xfrm>
              <a:prstGeom prst="rect">
                <a:avLst/>
              </a:prstGeom>
              <a:blipFill>
                <a:blip r:embed="rId2"/>
                <a:stretch>
                  <a:fillRect l="-554" t="-39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D83E0C58-E683-49DF-A309-E2F47D5C0F1E}"/>
                  </a:ext>
                </a:extLst>
              </p:cNvPr>
              <p:cNvSpPr txBox="1"/>
              <p:nvPr/>
            </p:nvSpPr>
            <p:spPr>
              <a:xfrm>
                <a:off x="7433188" y="1220945"/>
                <a:ext cx="4021394" cy="783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de-DE" sz="1800" baseline="-25000" dirty="0" err="1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de-DE" sz="1800" baseline="-250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  <a:r>
                  <a:rPr lang="de-DE" sz="1800" baseline="-25000" dirty="0" err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de-DE" sz="1800" dirty="0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e-DE" sz="18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18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p>
                        <m:r>
                          <a:rPr lang="de-DE" sz="1800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(1−</m:t>
                        </m:r>
                        <m:r>
                          <a:rPr lang="de-DE" sz="18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de-DE" sz="1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de-DE" sz="1800" i="1">
                            <a:solidFill>
                              <a:srgbClr val="00B0F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de-DE" sz="1800" dirty="0">
                    <a:solidFill>
                      <a:srgbClr val="CC66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D83E0C58-E683-49DF-A309-E2F47D5C0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188" y="1220945"/>
                <a:ext cx="4021394" cy="783869"/>
              </a:xfrm>
              <a:prstGeom prst="rect">
                <a:avLst/>
              </a:prstGeom>
              <a:blipFill>
                <a:blip r:embed="rId3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B4F1BDD6-5B03-4689-8FBF-12325607F7B5}"/>
                  </a:ext>
                </a:extLst>
              </p:cNvPr>
              <p:cNvSpPr txBox="1"/>
              <p:nvPr/>
            </p:nvSpPr>
            <p:spPr>
              <a:xfrm>
                <a:off x="7644580" y="2904198"/>
                <a:ext cx="3328220" cy="519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de-DE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de-DE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−0</m:t>
                            </m:r>
                          </m:e>
                        </m:d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∙0!</m:t>
                        </m:r>
                      </m:den>
                    </m:f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de-DE" dirty="0"/>
                  <a:t> =1</a:t>
                </a:r>
              </a:p>
            </p:txBody>
          </p:sp>
        </mc:Choice>
        <mc:Fallback xmlns="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B4F1BDD6-5B03-4689-8FBF-12325607F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580" y="2904198"/>
                <a:ext cx="3328220" cy="519886"/>
              </a:xfrm>
              <a:prstGeom prst="rect">
                <a:avLst/>
              </a:prstGeom>
              <a:blipFill>
                <a:blip r:embed="rId4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feld 20">
            <a:extLst>
              <a:ext uri="{FF2B5EF4-FFF2-40B4-BE49-F238E27FC236}">
                <a16:creationId xmlns:a16="http://schemas.microsoft.com/office/drawing/2014/main" id="{427EC320-4130-45A7-898F-74FA3446EB88}"/>
              </a:ext>
            </a:extLst>
          </p:cNvPr>
          <p:cNvSpPr txBox="1"/>
          <p:nvPr/>
        </p:nvSpPr>
        <p:spPr>
          <a:xfrm>
            <a:off x="8037368" y="3653133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de-DE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</a:t>
            </a:r>
          </a:p>
          <a:p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EE31740-6E9C-46C7-8FE5-DDFD668FC0B3}"/>
              </a:ext>
            </a:extLst>
          </p:cNvPr>
          <p:cNvSpPr txBox="1"/>
          <p:nvPr/>
        </p:nvSpPr>
        <p:spPr>
          <a:xfrm>
            <a:off x="5818909" y="3013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77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9E603037-4EB5-447E-ABDA-9FDF9A69CA55}"/>
                  </a:ext>
                </a:extLst>
              </p:cNvPr>
              <p:cNvSpPr txBox="1"/>
              <p:nvPr/>
            </p:nvSpPr>
            <p:spPr>
              <a:xfrm>
                <a:off x="771831" y="644770"/>
                <a:ext cx="10014155" cy="5123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(0,894)</m:t>
                        </m:r>
                      </m:e>
                      <m:sup>
                        <m: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de-DE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de-DE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 +</a:t>
                </a:r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(0,894)</m:t>
                        </m:r>
                      </m:e>
                      <m:sup>
                        <m: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de-DE" sz="24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</a:pPr>
                <a:r>
                  <a:rPr lang="de-DE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0,2</a:t>
                </a:r>
                <a:r>
                  <a:rPr lang="de-DE" sz="24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 </m:t>
                    </m:r>
                    <m:sSup>
                      <m:sSupPr>
                        <m:ctrlPr>
                          <a:rPr lang="de-DE" sz="24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0,894</m:t>
                        </m:r>
                      </m:e>
                      <m:sup>
                        <m:r>
                          <a:rPr lang="de-DE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0,894</m:t>
                        </m:r>
                      </m:e>
                      <m:sup>
                        <m:r>
                          <a:rPr lang="de-DE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de-DE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lang="de-DE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0,2</a:t>
                </a:r>
              </a:p>
              <a:p>
                <a:pPr marL="457200">
                  <a:lnSpc>
                    <a:spcPct val="15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de-DE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𝑙𝑛</m:t>
                        </m:r>
                        <m:r>
                          <a:rPr lang="de-DE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de-DE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de-DE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(0,894</m:t>
                            </m:r>
                          </m:e>
                          <m:sup>
                            <m:r>
                              <a:rPr lang="de-DE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𝑙𝑛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(0,2)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𝑙𝑛</m:t>
                    </m:r>
                    <m:r>
                      <a:rPr lang="de-DE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⁡</m:t>
                    </m:r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(0,894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𝑙𝑛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(0,2)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0,11205)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1,60944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de-DE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14,36</a:t>
                </a:r>
              </a:p>
              <a:p>
                <a:pPr marL="457200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de-DE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 müssen mindestens 15 Kinder in der Klasse sein.</a:t>
                </a:r>
                <a:endParaRPr lang="de-DE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9E603037-4EB5-447E-ABDA-9FDF9A69CA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31" y="644770"/>
                <a:ext cx="10014155" cy="5123647"/>
              </a:xfrm>
              <a:prstGeom prst="rect">
                <a:avLst/>
              </a:prstGeom>
              <a:blipFill>
                <a:blip r:embed="rId2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63726423-914B-46A3-8423-3AABDC0883CD}"/>
                  </a:ext>
                </a:extLst>
              </p:cNvPr>
              <p:cNvSpPr txBox="1"/>
              <p:nvPr/>
            </p:nvSpPr>
            <p:spPr>
              <a:xfrm>
                <a:off x="6971070" y="1219228"/>
                <a:ext cx="2330245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de-DE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ln</a:t>
                </a:r>
                <a:r>
                  <a:rPr lang="de-DE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de-D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∙</m:t>
                    </m:r>
                    <m:r>
                      <m:rPr>
                        <m:sty m:val="p"/>
                      </m:rPr>
                      <a:rPr lang="de-DE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ln</m:t>
                    </m:r>
                    <m:r>
                      <a:rPr lang="de-DE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⁡</m:t>
                    </m:r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endParaRPr lang="de-DE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63726423-914B-46A3-8423-3AABDC088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070" y="1219228"/>
                <a:ext cx="2330245" cy="369332"/>
              </a:xfrm>
              <a:prstGeom prst="rect">
                <a:avLst/>
              </a:prstGeom>
              <a:blipFill>
                <a:blip r:embed="rId3"/>
                <a:stretch>
                  <a:fillRect l="-2356" t="-8197" b="-245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>
            <a:extLst>
              <a:ext uri="{FF2B5EF4-FFF2-40B4-BE49-F238E27FC236}">
                <a16:creationId xmlns:a16="http://schemas.microsoft.com/office/drawing/2014/main" id="{92EEFAAB-DB8E-4CE2-9954-1B3D703ADC8C}"/>
              </a:ext>
            </a:extLst>
          </p:cNvPr>
          <p:cNvSpPr txBox="1"/>
          <p:nvPr/>
        </p:nvSpPr>
        <p:spPr>
          <a:xfrm>
            <a:off x="6872748" y="1729266"/>
            <a:ext cx="391323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Wenn man eine Ungleichung mit einer negativen Zahl multipliziert, so dreht sich das &lt; bzw. &gt; Zeichen 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AC5438AE-2B6E-47A3-811E-492C412625D8}"/>
                  </a:ext>
                </a:extLst>
              </p:cNvPr>
              <p:cNvSpPr txBox="1"/>
              <p:nvPr/>
            </p:nvSpPr>
            <p:spPr>
              <a:xfrm>
                <a:off x="6855693" y="3515895"/>
                <a:ext cx="3128963" cy="9233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Mit TR:</a:t>
                </a:r>
              </a:p>
              <a:p>
                <a:r>
                  <a:rPr lang="de-DE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(0,894)</m:t>
                        </m:r>
                      </m:e>
                      <m:sup>
                        <m:r>
                          <a:rPr lang="de-DE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de-DE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de-DE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0,8</a:t>
                </a:r>
              </a:p>
              <a:p>
                <a:endParaRPr lang="de-DE" dirty="0"/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AC5438AE-2B6E-47A3-811E-492C41262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693" y="3515895"/>
                <a:ext cx="3128963" cy="923330"/>
              </a:xfrm>
              <a:prstGeom prst="rect">
                <a:avLst/>
              </a:prstGeom>
              <a:blipFill>
                <a:blip r:embed="rId4"/>
                <a:stretch>
                  <a:fillRect l="-1754" t="-397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feld 3">
            <a:extLst>
              <a:ext uri="{FF2B5EF4-FFF2-40B4-BE49-F238E27FC236}">
                <a16:creationId xmlns:a16="http://schemas.microsoft.com/office/drawing/2014/main" id="{5F44B40D-D3A7-4F71-96D1-53CC88A0298F}"/>
              </a:ext>
            </a:extLst>
          </p:cNvPr>
          <p:cNvSpPr txBox="1"/>
          <p:nvPr/>
        </p:nvSpPr>
        <p:spPr>
          <a:xfrm>
            <a:off x="9696450" y="45148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9A5803-F06F-4ADB-967B-1E9328AFD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456" y="4157780"/>
            <a:ext cx="31242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0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307</Words>
  <Application>Microsoft Office PowerPoint</Application>
  <PresentationFormat>Breitbild</PresentationFormat>
  <Paragraphs>34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Calibri</vt:lpstr>
      <vt:lpstr>Cambria Math</vt:lpstr>
      <vt:lpstr>Gill Sans MT</vt:lpstr>
      <vt:lpstr>Maiandra GD</vt:lpstr>
      <vt:lpstr>Katalog</vt:lpstr>
      <vt:lpstr>Problemlösen mit Binomialverteilungen: n gesucht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Corinna Meier</dc:creator>
  <cp:lastModifiedBy>Corinna Meier</cp:lastModifiedBy>
  <cp:revision>17</cp:revision>
  <dcterms:created xsi:type="dcterms:W3CDTF">2020-10-29T07:29:34Z</dcterms:created>
  <dcterms:modified xsi:type="dcterms:W3CDTF">2021-11-19T12:29:48Z</dcterms:modified>
</cp:coreProperties>
</file>