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46.217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578 8,'0'5,"0"7,0 11,0 7,0 8,0 8,0 1,0-2,0 0,0 4,0 3,0-2,0-5,0 0,0-2,0-4,0 2,0-2,0-1,0 2,0 4,0 5,0-1,0-3,0 0,-5-2,-2-4,1 3,-5-3,1 4,2-1,-4 2,1 4,3-1,-3-4,-5 1,1 3,-7-1,-6 1,-2-2,-1-4,-6 1,-6-1,4-3,-1-2,5-4,5-5,7-4,2-5,5-1,0-3,-2 1,2 3,3-2</inkml:trace>
  <inkml:trace contextRef="#ctx0" brushRef="#br0" timeOffset="1561.16">76 510,'0'-5,"0"-7,0-6,0-5,0-4,0-2,5-1,1-1,6 0,5 6,-1 1,-2 0,1 5,3 4,4 1,2 2,3 4,7 2,2 3,1 2,-2 1,-1 0,-2 1,-1-1,5 1,0-1,0 1,-2-1,4-5,0-2,-1 1,-2 1,3-4,1 0,2-4,-4-4,-4 0,-8-1,-3 1,0 0,-4 2</inkml:trace>
  <inkml:trace contextRef="#ctx0" brushRef="#br0" timeOffset="3080.05">105 1337,'0'-5,"5"-2,7 1,6 1,5 1,9-3,4-1,6 1,0 2,-1 2,-3 1,-3 1,-2 0,-2 2,-1-1,-1 0,-5-4,-1-3,-6-4,1-1,1 2,-2 3</inkml:trace>
  <inkml:trace contextRef="#ctx0" brushRef="#br0" timeOffset="6120.65">1287 1219,'0'5,"0"7,0 11,0 12,0 5,0 5,0 6,0-1,0 1,0-4,0 2,0 1,0-3,0 2,0-4,0 2,0-3,0-4,0-3,0-4,0-1,0-2,0-1,0-10,0-14,0-12,0-11,0-6,0-5,0-2,0-1,0 0,0-5,0-11,0-7,0 0,0 5,0 1,0-2,0 4,0 4,0 4,0 4,0 3,0 2,0 1,0 0,0 1,0-1,5 5,6 7,7 6,6 4,7 5,10 1,3 2,3 0,-1 0,2-5,-2-1,-4-1,-5 1,-2 1,-4 2,-5-4,-4-1,1 0,0 2,2 2,2 1,-4-4,-6-1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2:55.34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298 89,'-5'0,"-7"0,-6 0,-5 0,-4 0,-2 0,4 6,0 0,6 6,0-1,4 4,4 5,4 2,-2-1,1 1,-3-4,-1 0,3 2,3 3,2 3,1 1,2 1,1 2,1 5,-1 1,1 1,-1-2,0-2,0-1,1-1,-1-1,0 0,0-1,5-5,1-1,6-5,-1-1,4-2,0 0,1-2,3 2,4-1,3-4,-3 2,4 4,3-1,2-3,-1-4,1-2,-1-4,0 0,-1-2,0-1,-1 0,1 1,-1-1,1-4,-6-7,-1-6,-5-6,0-2,-4-4,-3 0,-5-1,3-4,-1-3,3 2,1 0,-3 3,-2 1,-3 1,-2-4,-1-1,-1 0,0 2,-1 1,1 2,-1 0,1 1,0 1,0-1,0 1,0 0,-5 5,-2 1,-4 5,-6 5,-5 5,-3 4,-3 3,-2 1,0 1,-1 0,1 0,-1 0,1-1,0 0,1 1,-1-1,5 0</inkml:trace>
  <inkml:trace contextRef="#ctx0" brushRef="#br0" timeOffset="2513.92">741 149,'0'5,"0"6,0 7,0 6,0 2,0 4,0 0,0 11,0 3,0-1,0-2,0-4,0-2,0-3,0-2,0 0,0-1,0 0,0 0,0 0,0 0,5-5,7-6,1-2,3-3,5-4,3-3,2-3,3-2,0-1,-3-1</inkml:trace>
  <inkml:trace contextRef="#ctx0" brushRef="#br0" timeOffset="6354.78">1243 1,'0'5,"0"7,0 6,0 5,0 4,0 2,0 1,0 1,0 0,0-1,0 1,0-1,0 0,0 4,0 3,0-2,5 0,2-2,-1 4,-1 0,4 0,0-3,3-1,1-1,2-7,-1-2,2-5,-2 0,2-4,-2 1,2-2,3-3,-2 1,2 0,2-3,3-2,2-3,2-1,1-2,0 0,1 0,-5-6,-1-1,-6-5,0-5,-3-5,0-3,-1-3,1-2,-2 0,-3-6,-3-1,2-5,0 0,-2 2,-2 3,-2 3,-2 2,0 1,-1 1,0 1,-1 0,1 0,0 0,-1 0,1-1,0 1,0-1,0 1,0-1,0 1,0 9,0 14,0 13,0 10,0 12,0 6,0 3,0-1,0-1,0-2,0-2,0-1,0-1,0 5,5-4,2-3,-1 0,-1 0,4 0,0 0,4 1,-1 0,3-4,-1-3,2-3,-2-2,2-2,3-5,4-3,-3-3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34.89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1771,'0'-5,"0"-7,0-6,0-5,5-4,1-7,6-8,0-2,-2-3,-3-4,3-4,-1-2,-1-1,-3 4,-1 1,-2 4,-2 7,0 4,0 4,5 3,1 1,0 1,-1 1,-2-1,-1 1,0-1,-2-1,0 1,0-5,0-3,-1 1,1 2,0 1,0 1,0 1,0 1,0 0,0-4,0-2,0 0,0 2,0 1,0 1,0 2,0 0,0 0,0 1,0-1,0 1,0 0,0-1,0 11,0 13,0 13,0 9,0 9,0 3,0 3,0 2,5-6,2-2,-1-1,4 2,5 0,1 2,2 0,-3 1,3-5,-3-1,1-4,-1-1,0 1,4-1,-1 0,0-3,3 2,3-3,2-3,2-4,1-3,-5-7,0-4,-1-4,2-7,-4-4,0-4,-4-3,1 4,-4 1,2 5,-3 0,-2-1,-5-3,-2-2,-2-1,-1-3,3 0,3-1,-2 0,0 0,-2 0,-1 10,-1 14,-1 13,0 9,0 14,0 5,0 8,-1 0,1 5,0-3,0-2,0-5,0 7,0 1,0-3,0-3,0 1,0-1,0-2,0-3,0-2,0-2,0 9,0 3,0-2,0-1,0 1,0-1,0-1,5-4,2-2,-1-1,-1-2,-1 4,3 2,1-1,4 0,0-3,-2 0,-3-1,2-2,1 1,2-1,0 1,3-6,-2-2,3-4,-2-5</inkml:trace>
  <inkml:trace contextRef="#ctx0" brushRef="#br0" timeOffset="4162.71">1123 1032,'5'0,"7"6,6 0,5 6,4-1,2-1,-4 3,0-2,-1-2,1-2,7-3,3-2,0-2,4 0,1 0,-2-1,-7-4,-4-2,-1-5,-5-5,-2 0,2-1,1 1,-2-1,1-2,-5-3,-3-3,-5-2,-4 0,-7-2,-8 0,-8 0,-5 5,-4 7,-2 6,0 5,-2 5,1 1,1 2,-1 0,1 1,1-1,-1-1,0 1,1-1,-1 5,1 7,0 1,4 4,7 3,7 4,-1-2,3-1,2 3,3 1,2 1,-4-3,-1 0,1 0,1 1,2 2,1 7,1 2,1 1,0-1,0-2,0-1,1-1,-1 0,0-2,0 1,5-6,2-1,4 0,6-4,0 0,2-3,-3 0,2-2,-3 2,2-3,2-3,4-3,2 2,2 0,2-2,1-2,-5 3,-2 0,1-1,1-2,1-2,1-1,2-1,0-1,0 0,1 0,0-1,-5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0.76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1,'0'5,"0"6,0 7,0 6,0 8,0 3,0 7,0 1,0-2,0 2,0-2,0-1,0 1,0-1,0-2,5 2,2 0,-1 3,-1-1,-1-3,-2-2,-1-3,5-8,0-7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1.5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5.174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61 268,'5'0,"7"0,6 0,5 6,4 0,2 1,6 3,3 0,-1-1,-1-3,-2-2,-2-2,-1-1,4 0,2-2,-2 1,0-1,-8-4,-2-2,-6-4,-6-6,-5-5,-4-4,-3-2,-1-1,-1-2,0 1,-5 4,-7 8,-6 6,-4 5,-4 4,-2 3,-2-5,1 0,4-5,2-1,0 2,-1 2,-1 3,-1 1,-2 2,0 1,0 0,-1 0,0 1,0-1,1 0,4 6,7 5,2 3,3 2,4 5,3 3,3 2,-3 3,0 0,0 1,1 1,3-1,0 0,1 0,1 0,0-1,0 1,0 0,1-1,-1 1,0-1,0 1,0-1,0 1,5-6,2-1,-1 0,4-3,1-1,2-3,5-5,5 2,2-3,3 3,6 4,3 0,0-5,-2-2,-1-5,-2-2,-1-2,0-1,-2 0,1-1,-1 0,0 1,0-1,1 1,-6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47.683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0,'0'5,"0"7,0 6,0 5,0 4,0 2,0 7,0 1,0 0,0-1,0 3,0 0,0 3,0 0,0 3,0-2,0-2,5-4,2 2,4 5,1-1,-2-2,-2-3,-3-4,-3-1,5-2,0-2,-1 0,-2-10,-1-13,-1-13,-1-10,-1-8,0-9,0-9,0-2,-1 2,1 2,0 4,0-2,0-4,0-1,0-2,0 2,0-2,0 2,0 3,0 4,0-2,0 0,0 3,0 1,0 3,0 1,5 6,7 7,6 7,5 5,4 4,2 1,1 2,1 1,0-1,5 0,1 0,-1 0,-1-1,3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1.6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0,'0'10,"0"9,0 5,0 5,0 6,0 3,0 5,0 0,0 8,0 0,0 2,0-4,0 1,0 6,0 4,0-3,0-2,0 1,0 0,0 1,0 0,0 2,0-6,0 0,0-1,5 3,2 0,-1-3,-1-1,-1 2,-2-4,-1 0,0-4,-1-3,0-5,-1-14,1-15,0-14,0-11,0-8,0-10,5-4,1-5,1 0,-2 2,-2 4,0 2,-2 3,-1-3,6 5,0 2,0 1,4 1,0-1,4 5,3 7,1 0,0 3,4 4,2-2,2 2,3 1,0 3,1 2,0 1,-5 7,-7 7,-6 6,-1 1,-1 1,-3 4,2-4,0 6,3 3,0 6,3-2,-1 3,-4 1,-2-2,1-1,0-1,-1-2,2 0,0-2,3 1,-1-1,-2-5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3.579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31 0,'0'5,"0"7,0 6,0 5,-5 4,-1 2,-1 7,2 1,1 0,2-1,1-2,1-2,0 5,0-1,0 0,0-1,1-2,4-7,1-7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4.31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 30,'0'-5,"0"-6,0-3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2-02T13:03:57.37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1,'0'5,"0"11,0 9,0 10,0 3,0 6,0 6,0-1,0 1,0-3,0 1,0 2,0-2,0-5,0 1,0-2,0-4,0-2,0-3,0-2,0-1,0-1,0 0,0 0,0 0,0 0,0 0,0 0,0 1,0-1,0 1,0-1,5-4,2-2,-1 0,-1 7,4-3,0 0,-1 0,2 1,1 0,2 1,5 0,4-5,-2-1,1-5,2-5,2-5,1-4,2-3,2-1,-1 0,1-1,0 0,0 0,0 0,-1 1,-4 0</inkml:trace>
  <inkml:trace contextRef="#ctx0" brushRef="#br0" timeOffset="4140.26">1063 60,'-5'0,"-1"5,-1 6,2 7,-3 1,-1 1,1 2,2 4,-2 1,-1 1,-3 2,0 0,2 0,3 0,2 0,3-1,1 1,1 0,0-1,1 1,-1 0,1 4,-1 2,0 0,5 14,7 3,1 8,4-1,3 3,-1-3,1-2,-3-6,-4-1,0-5,-1 0,-3-3,-4-4,3 2,1-1,-3-2,4 2,0-1,-2-2,-2-1,-2-3,-2-2,-2-1,1 0,-2-1,-4-5,-7-7,-7-5,-4-6,-4-4,-2-1,-2-2,5-1</inkml:trace>
  <inkml:trace contextRef="#ctx0" brushRef="#br0" timeOffset="5809.1">798 916,'5'0,"6"0,7 0,6 0,3 0,2 0,1 0,1 0,0 0,-1 0,6 0,0 0,0 0,-1 0,-2 0,-1 0,-6 0</inkml:trace>
  <inkml:trace contextRef="#ctx0" brushRef="#br0" timeOffset="7823.21">1831 148,'0'5,"0"7,0 6,0 5,0 9,0 4,0 1,0 4,0 5,0 5,0 3,0 4,0 1,0 0,0 2,0-1,0-1,0 1,0-5,0-3,0 1,0-4,0-5,0-1,0-1,0 1,0-2,0 3,0-1,0-3,0-4,0-2,5-2,7-7,6-7,5-7,4-1,2-1,2 2,0 0,4-2,3-3,3-3,1-1,-2-1,2-1,-1 0,3-6,3-6,5-1,-2 1,0-2,-3 1,-4 3,-10 4</inkml:trace>
  <inkml:trace contextRef="#ctx0" brushRef="#br0" timeOffset="10099.14">1566 768,'5'0,"6"0,7 0,6 0,2 0,4 0,0 0,1 0,0 0,-1 0,0 0,0 0,0 0,0 0,0 0,-1 0,1 0,-1 0,0 0,1 0,-6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69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23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81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51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52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18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447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02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78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8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34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961D2-0579-4F08-BCF3-D66E380B991E}" type="datetimeFigureOut">
              <a:rPr lang="de-DE" smtClean="0"/>
              <a:t>27.08.2020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B797285-4998-4907-8E84-FA95E8D7FE38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70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6.xml"/><Relationship Id="rId26" Type="http://schemas.openxmlformats.org/officeDocument/2006/relationships/customXml" Target="../ink/ink10.xml"/><Relationship Id="rId3" Type="http://schemas.openxmlformats.org/officeDocument/2006/relationships/hyperlink" Target="http://www.matheportal.wordpress.com/" TargetMode="External"/><Relationship Id="rId21" Type="http://schemas.openxmlformats.org/officeDocument/2006/relationships/image" Target="NULL"/><Relationship Id="rId12" Type="http://schemas.openxmlformats.org/officeDocument/2006/relationships/customXml" Target="../ink/ink3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slideLayout" Target="../slideLayouts/slideLayout1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29" Type="http://schemas.openxmlformats.org/officeDocument/2006/relationships/image" Target="NULL"/><Relationship Id="rId1" Type="http://schemas.openxmlformats.org/officeDocument/2006/relationships/tags" Target="../tags/tag1.xml"/><Relationship Id="rId11" Type="http://schemas.openxmlformats.org/officeDocument/2006/relationships/image" Target="NULL"/><Relationship Id="rId24" Type="http://schemas.openxmlformats.org/officeDocument/2006/relationships/customXml" Target="../ink/ink9.xml"/><Relationship Id="rId5" Type="http://schemas.openxmlformats.org/officeDocument/2006/relationships/customXml" Target="../ink/ink1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11.xml"/><Relationship Id="rId10" Type="http://schemas.openxmlformats.org/officeDocument/2006/relationships/customXml" Target="../ink/ink2.xml"/><Relationship Id="rId19" Type="http://schemas.openxmlformats.org/officeDocument/2006/relationships/image" Target="NULL"/><Relationship Id="rId4" Type="http://schemas.openxmlformats.org/officeDocument/2006/relationships/hyperlink" Target="http://www.matheportal.com/" TargetMode="External"/><Relationship Id="rId9" Type="http://schemas.openxmlformats.org/officeDocument/2006/relationships/image" Target="NULL"/><Relationship Id="rId14" Type="http://schemas.openxmlformats.org/officeDocument/2006/relationships/customXml" Target="../ink/ink4.xml"/><Relationship Id="rId22" Type="http://schemas.openxmlformats.org/officeDocument/2006/relationships/customXml" Target="../ink/ink8.xml"/><Relationship Id="rId27" Type="http://schemas.openxmlformats.org/officeDocument/2006/relationships/image" Target="NULL"/><Relationship Id="rId30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55D29-B1F8-447F-8956-017828631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2009" y="1780699"/>
            <a:ext cx="6390410" cy="1465325"/>
          </a:xfrm>
        </p:spPr>
        <p:txBody>
          <a:bodyPr>
            <a:normAutofit fontScale="90000"/>
          </a:bodyPr>
          <a:lstStyle/>
          <a:p>
            <a:pPr algn="ctr"/>
            <a:r>
              <a:rPr lang="de-DE" sz="5400" dirty="0"/>
              <a:t>Einführung in die e-Funktion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665445-6249-4170-9979-F8C0D5D0F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0150" y="3531205"/>
            <a:ext cx="8267102" cy="488810"/>
          </a:xfrm>
        </p:spPr>
        <p:txBody>
          <a:bodyPr/>
          <a:lstStyle/>
          <a:p>
            <a:r>
              <a:rPr lang="de-DE" u="sng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www.matheportal.wordpress.com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         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www.matheportal.com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DE" u="sng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14:cNvPr>
              <p14:cNvContentPartPr/>
              <p14:nvPr/>
            </p14:nvContentPartPr>
            <p14:xfrm>
              <a:off x="2343834" y="4590377"/>
              <a:ext cx="712800" cy="7682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CF7BE95-86A3-4E8F-8349-5167B0766A3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07834" y="4554737"/>
                <a:ext cx="78444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14:cNvPr>
              <p14:cNvContentPartPr/>
              <p14:nvPr/>
            </p14:nvContentPartPr>
            <p14:xfrm>
              <a:off x="3242034" y="5007617"/>
              <a:ext cx="743760" cy="3524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25C29F9-0D4F-47D8-B7C4-315AAA0A35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06051" y="4971977"/>
                <a:ext cx="815365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14:cNvPr>
              <p14:cNvContentPartPr/>
              <p14:nvPr/>
            </p14:nvContentPartPr>
            <p14:xfrm>
              <a:off x="4401594" y="4668137"/>
              <a:ext cx="649800" cy="6375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E0E75A77-01EE-4EC5-9408-E6E2F6D85C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65934" y="4632497"/>
                <a:ext cx="72148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14:cNvPr>
              <p14:cNvContentPartPr/>
              <p14:nvPr/>
            </p14:nvContentPartPr>
            <p14:xfrm>
              <a:off x="5220234" y="4943897"/>
              <a:ext cx="15840" cy="29376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EBF0FD2-3660-4AD6-9290-2AE2E83A8AB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4594" y="4908257"/>
                <a:ext cx="874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14:cNvPr>
              <p14:cNvContentPartPr/>
              <p14:nvPr/>
            </p14:nvContentPartPr>
            <p14:xfrm>
              <a:off x="5241834" y="4678217"/>
              <a:ext cx="360" cy="468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AEAAE27-5669-4F4F-892F-5102222AA00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05834" y="4642217"/>
                <a:ext cx="72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14:cNvPr>
              <p14:cNvContentPartPr/>
              <p14:nvPr/>
            </p14:nvContentPartPr>
            <p14:xfrm>
              <a:off x="5400594" y="4943177"/>
              <a:ext cx="236520" cy="31068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A6A0F59C-9FC5-4910-A80C-AE54BF1A415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64954" y="4907537"/>
                <a:ext cx="30816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14:cNvPr>
              <p14:cNvContentPartPr/>
              <p14:nvPr/>
            </p14:nvContentPartPr>
            <p14:xfrm>
              <a:off x="5805234" y="4954697"/>
              <a:ext cx="183960" cy="35100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E0D1DF2-A537-482C-8041-DC6071064F5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69234" y="4918697"/>
                <a:ext cx="25560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14:cNvPr>
              <p14:cNvContentPartPr/>
              <p14:nvPr/>
            </p14:nvContentPartPr>
            <p14:xfrm>
              <a:off x="6336954" y="4678217"/>
              <a:ext cx="219240" cy="6069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39134EB-5BE1-4535-AD69-1FD3C6C828E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00954" y="4642217"/>
                <a:ext cx="2908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14:cNvPr>
              <p14:cNvContentPartPr/>
              <p14:nvPr/>
            </p14:nvContentPartPr>
            <p14:xfrm>
              <a:off x="6687234" y="5018417"/>
              <a:ext cx="11520" cy="19728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CAE5202D-F808-43B1-BDF4-C1EBB8B52A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51594" y="4982417"/>
                <a:ext cx="831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14:cNvPr>
              <p14:cNvContentPartPr/>
              <p14:nvPr/>
            </p14:nvContentPartPr>
            <p14:xfrm>
              <a:off x="6708834" y="4805657"/>
              <a:ext cx="360" cy="1116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89784705-CBDF-42B3-8BF2-CE7687436B6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673194" y="4769657"/>
                <a:ext cx="72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14:cNvPr>
              <p14:cNvContentPartPr/>
              <p14:nvPr/>
            </p14:nvContentPartPr>
            <p14:xfrm>
              <a:off x="6974874" y="4741937"/>
              <a:ext cx="954720" cy="661680"/>
            </p14:xfrm>
          </p:contentPart>
        </mc:Choice>
        <mc:Fallback xmlns=""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EDD1FC67-D1D2-4584-81F3-C6A07152E17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38888" y="4706297"/>
                <a:ext cx="1026333" cy="73332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Grafik 15" descr="Ein Bild, das Person, haltend, Frau, draußen enthält.&#10;&#10;Automatisch generierte Beschreibung">
            <a:extLst>
              <a:ext uri="{FF2B5EF4-FFF2-40B4-BE49-F238E27FC236}">
                <a16:creationId xmlns:a16="http://schemas.microsoft.com/office/drawing/2014/main" id="{53F8AE58-DB1B-4453-85E7-A52B6744DEC3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2" y="2434856"/>
            <a:ext cx="1487259" cy="1096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49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1406013" y="491958"/>
            <a:ext cx="4060825" cy="719137"/>
          </a:xfrm>
          <a:noFill/>
          <a:ln w="76200">
            <a:noFill/>
          </a:ln>
        </p:spPr>
        <p:txBody>
          <a:bodyPr/>
          <a:lstStyle/>
          <a:p>
            <a:r>
              <a:rPr lang="de-DE" dirty="0"/>
              <a:t>Problemstellung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96645" y="3057833"/>
            <a:ext cx="11995355" cy="2758460"/>
          </a:xfrm>
          <a:noFill/>
          <a:ln w="6350"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/>
              <a:t>Gesucht ist eine exponentielle Funktion, deren Ableitung sich nicht verändert!</a:t>
            </a:r>
          </a:p>
          <a:p>
            <a:pPr marL="0" indent="0" algn="ctr">
              <a:buNone/>
            </a:pPr>
            <a:r>
              <a:rPr lang="de-DE" sz="2800" dirty="0"/>
              <a:t>Gesucht ist eine Funktion f(x) = </a:t>
            </a:r>
            <a:r>
              <a:rPr lang="de-DE" sz="2800" dirty="0" err="1"/>
              <a:t>a</a:t>
            </a:r>
            <a:r>
              <a:rPr lang="de-DE" sz="2800" baseline="30000" dirty="0" err="1"/>
              <a:t>x</a:t>
            </a:r>
            <a:r>
              <a:rPr lang="de-DE" sz="2800" dirty="0"/>
              <a:t>, (</a:t>
            </a:r>
            <a:r>
              <a:rPr lang="de-DE" dirty="0"/>
              <a:t>a &gt; 0, a ≠ 1</a:t>
            </a:r>
            <a:r>
              <a:rPr lang="de-DE" sz="2800" dirty="0"/>
              <a:t>), sodass gilt:  f´(x) = </a:t>
            </a:r>
            <a:r>
              <a:rPr lang="de-DE" sz="2800" dirty="0" err="1"/>
              <a:t>a</a:t>
            </a:r>
            <a:r>
              <a:rPr lang="de-DE" sz="2800" baseline="30000" dirty="0" err="1"/>
              <a:t>x</a:t>
            </a:r>
            <a:endParaRPr lang="de-DE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848" y="361614"/>
            <a:ext cx="3396747" cy="2564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0007">
        <p:cut/>
      </p:transition>
    </mc:Choice>
    <mc:Fallback xmlns="">
      <p:transition advTm="50007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717754" y="393443"/>
                <a:ext cx="9720263" cy="4017962"/>
              </a:xfrm>
              <a:noFill/>
              <a:ln w="76200"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9800" dirty="0"/>
                  <a:t>f´(x) </a:t>
                </a:r>
              </a:p>
              <a:p>
                <a:pPr marL="0" indent="0">
                  <a:buNone/>
                </a:pPr>
                <a:r>
                  <a:rPr lang="en-US" sz="9800" dirty="0"/>
                  <a:t>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de-DE" sz="9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</a:t>
                </a:r>
              </a:p>
              <a:p>
                <a:pPr marL="0" indent="0">
                  <a:buNone/>
                </a:pPr>
                <a:r>
                  <a:rPr lang="de-DE" sz="9800" dirty="0"/>
                  <a:t>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de-DE" sz="9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num>
                          <m:den>
                            <m:r>
                              <a:rPr lang="de-DE" sz="9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</a:t>
                </a:r>
              </a:p>
              <a:p>
                <a:pPr marL="0" indent="0">
                  <a:buNone/>
                </a:pPr>
                <a:r>
                  <a:rPr lang="de-DE" sz="9800" dirty="0"/>
                  <a:t>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de-DE" sz="9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p>
                              <m:sSupPr>
                                <m:ctrlPr>
                                  <a:rPr lang="de-DE" sz="9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num>
                          <m:den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</a:t>
                </a:r>
              </a:p>
              <a:p>
                <a:pPr marL="0" indent="0">
                  <a:buNone/>
                </a:pPr>
                <a:r>
                  <a:rPr lang="de-DE" sz="9800" dirty="0"/>
                  <a:t>     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sz="9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1)</m:t>
                            </m:r>
                          </m:num>
                          <m:den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</a:t>
                </a:r>
              </a:p>
              <a:p>
                <a:pPr marL="0" indent="0">
                  <a:buNone/>
                </a:pPr>
                <a:r>
                  <a:rPr lang="de-DE" sz="9800" dirty="0"/>
                  <a:t>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9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9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9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de-DE" sz="9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e-DE" sz="9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num>
                          <m:den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 </a:t>
                </a:r>
                <a:r>
                  <a:rPr lang="en-US" sz="9800" dirty="0">
                    <a:solidFill>
                      <a:srgbClr val="00B0F0"/>
                    </a:solidFill>
                  </a:rPr>
                  <a:t> </a:t>
                </a:r>
                <a:r>
                  <a:rPr lang="en-US" sz="8000" dirty="0">
                    <a:solidFill>
                      <a:srgbClr val="C00000"/>
                    </a:solidFill>
                  </a:rPr>
                  <a:t>da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8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8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8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e-DE" sz="8000" dirty="0">
                    <a:solidFill>
                      <a:srgbClr val="C00000"/>
                    </a:solidFill>
                  </a:rPr>
                  <a:t> kein h enthält, kann man es vorziehen</a:t>
                </a:r>
                <a:endParaRPr lang="de-DE" sz="8000" dirty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r>
                  <a:rPr lang="de-DE" sz="9800" dirty="0"/>
                  <a:t>Wenn man will, dass f‘(x)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9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9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de-DE" sz="9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e-DE" sz="9800" dirty="0"/>
                  <a:t> ist, so muss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800" b="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800" b="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num>
                          <m:den>
                            <m:r>
                              <a:rPr lang="de-DE" sz="9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800" dirty="0"/>
                  <a:t>  = 1 sein!</a:t>
                </a:r>
              </a:p>
              <a:p>
                <a:pPr marL="0" indent="0">
                  <a:buNone/>
                </a:pPr>
                <a:r>
                  <a:rPr lang="de-DE" sz="9800" b="1" dirty="0"/>
                  <a:t>                              </a:t>
                </a:r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717754" y="393443"/>
                <a:ext cx="9720263" cy="4017962"/>
              </a:xfrm>
              <a:blipFill>
                <a:blip r:embed="rId3"/>
                <a:stretch>
                  <a:fillRect l="-1066" b="-32018"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D43F0C24-B1A9-4592-899E-202953A435CA}"/>
              </a:ext>
            </a:extLst>
          </p:cNvPr>
          <p:cNvSpPr txBox="1"/>
          <p:nvPr/>
        </p:nvSpPr>
        <p:spPr>
          <a:xfrm>
            <a:off x="7295534" y="698090"/>
            <a:ext cx="3687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rgbClr val="C00000"/>
                </a:solidFill>
              </a:rPr>
              <a:t>Gesucht ist eine positive Zahl a mit: </a:t>
            </a:r>
          </a:p>
          <a:p>
            <a:r>
              <a:rPr lang="de-DE" sz="1800" dirty="0">
                <a:solidFill>
                  <a:srgbClr val="C00000"/>
                </a:solidFill>
              </a:rPr>
              <a:t>f(x) = </a:t>
            </a:r>
            <a:r>
              <a:rPr lang="de-DE" sz="1800" dirty="0" err="1">
                <a:solidFill>
                  <a:srgbClr val="C00000"/>
                </a:solidFill>
              </a:rPr>
              <a:t>a</a:t>
            </a:r>
            <a:r>
              <a:rPr lang="de-DE" sz="1800" baseline="30000" dirty="0" err="1">
                <a:solidFill>
                  <a:srgbClr val="C00000"/>
                </a:solidFill>
              </a:rPr>
              <a:t>x</a:t>
            </a:r>
            <a:r>
              <a:rPr lang="de-DE" baseline="30000" dirty="0">
                <a:solidFill>
                  <a:srgbClr val="C00000"/>
                </a:solidFill>
              </a:rPr>
              <a:t>   </a:t>
            </a:r>
            <a:r>
              <a:rPr lang="de-DE" sz="1800" dirty="0">
                <a:solidFill>
                  <a:srgbClr val="C00000"/>
                </a:solidFill>
              </a:rPr>
              <a:t>und f´(x) = </a:t>
            </a:r>
            <a:r>
              <a:rPr lang="de-DE" sz="1800" dirty="0" err="1">
                <a:solidFill>
                  <a:srgbClr val="C00000"/>
                </a:solidFill>
              </a:rPr>
              <a:t>a</a:t>
            </a:r>
            <a:r>
              <a:rPr lang="de-DE" sz="1800" baseline="30000" dirty="0" err="1">
                <a:solidFill>
                  <a:srgbClr val="C00000"/>
                </a:solidFill>
              </a:rPr>
              <a:t>x</a:t>
            </a:r>
            <a:endParaRPr lang="de-DE" sz="1800" dirty="0">
              <a:solidFill>
                <a:srgbClr val="C00000"/>
              </a:solidFill>
            </a:endParaRPr>
          </a:p>
          <a:p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32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21765">
        <p:cut/>
      </p:transition>
    </mc:Choice>
    <mc:Fallback xmlns="">
      <p:transition advTm="121765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914400" y="501445"/>
                <a:ext cx="7829652" cy="5299587"/>
              </a:xfrm>
              <a:noFill/>
              <a:ln w="76200"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9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9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960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9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de-DE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de-DE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9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9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de-DE" sz="9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de-DE" sz="9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sup>
                            </m:sSup>
                            <m:r>
                              <a:rPr lang="de-DE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num>
                          <m:den>
                            <m:r>
                              <a:rPr lang="de-DE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de-DE" sz="9600" dirty="0"/>
                  <a:t> = 1</a:t>
                </a:r>
              </a:p>
              <a:p>
                <a:pPr marL="0" indent="0">
                  <a:buNone/>
                </a:pPr>
                <a:r>
                  <a:rPr lang="de-DE" sz="9600" dirty="0">
                    <a:sym typeface="Wingdings" panose="05000000000000000000" pitchFamily="2" charset="2"/>
                  </a:rPr>
                  <a:t>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9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9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9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9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sz="9600" dirty="0"/>
                  <a:t> → 1 		</a:t>
                </a:r>
                <a:r>
                  <a:rPr lang="en-US" sz="9600" dirty="0" err="1"/>
                  <a:t>für</a:t>
                </a:r>
                <a:r>
                  <a:rPr lang="en-US" sz="9600" dirty="0"/>
                  <a:t> h </a:t>
                </a:r>
                <a14:m>
                  <m:oMath xmlns:m="http://schemas.openxmlformats.org/officeDocument/2006/math">
                    <m:r>
                      <a:rPr lang="en-US" sz="9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de-DE" sz="9600" dirty="0"/>
              </a:p>
              <a:p>
                <a:pPr marL="0" indent="0">
                  <a:buNone/>
                </a:pPr>
                <a:r>
                  <a:rPr lang="de-DE" sz="9600" dirty="0">
                    <a:sym typeface="Wingdings" panose="05000000000000000000" pitchFamily="2" charset="2"/>
                  </a:rPr>
                  <a:t></a:t>
                </a:r>
                <a:r>
                  <a:rPr lang="en-US" sz="9600" dirty="0"/>
                  <a:t> a</a:t>
                </a:r>
                <a:r>
                  <a:rPr lang="en-US" sz="9600" baseline="30000" dirty="0"/>
                  <a:t>h</a:t>
                </a:r>
                <a14:m>
                  <m:oMath xmlns:m="http://schemas.openxmlformats.org/officeDocument/2006/math">
                    <m:r>
                      <a:rPr lang="en-US" sz="9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9600" dirty="0"/>
                  <a:t>1 → h		für h </a:t>
                </a:r>
                <a14:m>
                  <m:oMath xmlns:m="http://schemas.openxmlformats.org/officeDocument/2006/math">
                    <m:r>
                      <a:rPr lang="en-US" sz="9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sz="9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de-DE" sz="9600" dirty="0"/>
              </a:p>
              <a:p>
                <a:pPr marL="0" indent="0">
                  <a:buNone/>
                </a:pPr>
                <a:r>
                  <a:rPr lang="de-DE" sz="96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</a:t>
                </a:r>
                <a:r>
                  <a:rPr lang="en-US" sz="9600" dirty="0">
                    <a:solidFill>
                      <a:schemeClr val="tx1"/>
                    </a:solidFill>
                  </a:rPr>
                  <a:t> a</a:t>
                </a:r>
                <a:r>
                  <a:rPr lang="en-US" sz="9600" baseline="30000" dirty="0">
                    <a:solidFill>
                      <a:schemeClr val="tx1"/>
                    </a:solidFill>
                  </a:rPr>
                  <a:t>h</a:t>
                </a:r>
                <a:r>
                  <a:rPr lang="en-US" sz="9600" dirty="0">
                    <a:solidFill>
                      <a:schemeClr val="tx1"/>
                    </a:solidFill>
                  </a:rPr>
                  <a:t> → h+1		</a:t>
                </a:r>
                <a:r>
                  <a:rPr lang="en-US" sz="9600" dirty="0" err="1">
                    <a:solidFill>
                      <a:schemeClr val="tx1"/>
                    </a:solidFill>
                  </a:rPr>
                  <a:t>für</a:t>
                </a:r>
                <a:r>
                  <a:rPr lang="en-US" sz="9600" dirty="0">
                    <a:solidFill>
                      <a:schemeClr val="tx1"/>
                    </a:solidFill>
                  </a:rPr>
                  <a:t> h </a:t>
                </a:r>
                <a14:m>
                  <m:oMath xmlns:m="http://schemas.openxmlformats.org/officeDocument/2006/math">
                    <m:r>
                      <a:rPr lang="en-US" sz="9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sz="9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9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96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 a </a:t>
                </a:r>
                <a14:m>
                  <m:oMath xmlns:m="http://schemas.openxmlformats.org/officeDocument/2006/math">
                    <m:r>
                      <a:rPr lang="en-US" sz="9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sSup>
                      <m:sSupPr>
                        <m:ctrlPr>
                          <a:rPr lang="en-US" sz="9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9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de-DE" sz="9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h</m:t>
                            </m:r>
                            <m:r>
                              <a:rPr lang="de-DE" sz="9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+1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9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de-DE" sz="9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de-DE" sz="9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h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9600" dirty="0">
                    <a:solidFill>
                      <a:schemeClr val="tx1"/>
                    </a:solidFill>
                  </a:rPr>
                  <a:t> 		</a:t>
                </a:r>
                <a:r>
                  <a:rPr lang="en-US" sz="9600" dirty="0" err="1">
                    <a:solidFill>
                      <a:schemeClr val="tx1"/>
                    </a:solidFill>
                  </a:rPr>
                  <a:t>für</a:t>
                </a:r>
                <a:r>
                  <a:rPr lang="en-US" sz="9600" dirty="0">
                    <a:solidFill>
                      <a:schemeClr val="tx1"/>
                    </a:solidFill>
                  </a:rPr>
                  <a:t> h </a:t>
                </a:r>
                <a14:m>
                  <m:oMath xmlns:m="http://schemas.openxmlformats.org/officeDocument/2006/math">
                    <m:r>
                      <a:rPr lang="en-US" sz="9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sz="9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9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9600" dirty="0"/>
              </a:p>
              <a:p>
                <a:pPr marL="0" indent="0">
                  <a:buNone/>
                </a:pPr>
                <a:r>
                  <a:rPr lang="en-US" sz="9600" dirty="0"/>
                  <a:t>Nun </a:t>
                </a:r>
                <a:r>
                  <a:rPr lang="en-US" sz="9600" dirty="0" err="1"/>
                  <a:t>setzt</a:t>
                </a:r>
                <a:r>
                  <a:rPr lang="en-US" sz="9600" dirty="0"/>
                  <a:t> man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9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sz="9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de-DE" sz="9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9600" dirty="0"/>
                  <a:t>, </a:t>
                </a:r>
                <a:r>
                  <a:rPr lang="en-US" sz="9600" dirty="0" err="1"/>
                  <a:t>d.h</a:t>
                </a:r>
                <a:r>
                  <a:rPr lang="en-US" sz="9600" dirty="0"/>
                  <a:t>. 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sz="9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de-DE" sz="9600" dirty="0"/>
              </a:p>
              <a:p>
                <a:pPr marL="0" indent="0">
                  <a:buNone/>
                </a:pPr>
                <a:r>
                  <a:rPr lang="en-US" sz="9600" dirty="0"/>
                  <a:t> a 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9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9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DE" sz="9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de-DE" sz="9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de-DE" sz="96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de-DE" sz="9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9600" dirty="0"/>
                  <a:t> für n →∞ 			</a:t>
                </a:r>
                <a:endParaRPr lang="de-DE" sz="9600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914400" y="501445"/>
                <a:ext cx="7829652" cy="5299587"/>
              </a:xfrm>
              <a:blipFill>
                <a:blip r:embed="rId3"/>
                <a:stretch>
                  <a:fillRect l="-1168"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4207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99304">
        <p:cut/>
      </p:transition>
    </mc:Choice>
    <mc:Fallback xmlns="">
      <p:transition advTm="99304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/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2418735" y="124337"/>
                <a:ext cx="6162675" cy="877888"/>
              </a:xfrm>
              <a:noFill/>
              <a:ln w="76200"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sz="3200" dirty="0" err="1"/>
                  <a:t>Untersuchung</a:t>
                </a:r>
                <a:r>
                  <a:rPr lang="en-US" sz="3200" dirty="0"/>
                  <a:t> von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DE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de-DE" sz="3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de-DE" sz="32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de-DE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5400" dirty="0"/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2" name="Tite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2418735" y="124337"/>
                <a:ext cx="6162675" cy="877888"/>
              </a:xfrm>
              <a:blipFill>
                <a:blip r:embed="rId3"/>
                <a:stretch>
                  <a:fillRect l="-2176"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1061884" y="1123156"/>
                <a:ext cx="7937500" cy="4611688"/>
              </a:xfrm>
              <a:noFill/>
              <a:ln w="76200">
                <a:noFill/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DE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de-DE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/>
                  <a:t> für n →∞    </a:t>
                </a:r>
              </a:p>
              <a:p>
                <a:pPr marL="0" indent="0">
                  <a:buNone/>
                </a:pPr>
                <a:r>
                  <a:rPr lang="de-DE" dirty="0"/>
                  <a:t>Berechnung der Werte:</a:t>
                </a:r>
              </a:p>
              <a:p>
                <a:endParaRPr lang="de-DE" dirty="0"/>
              </a:p>
              <a:p>
                <a:endParaRPr lang="de-DE" dirty="0"/>
              </a:p>
              <a:p>
                <a:pPr marL="0" indent="0">
                  <a:buNone/>
                </a:pPr>
                <a:r>
                  <a:rPr lang="de-DE" dirty="0"/>
                  <a:t>Man erkennt, dass sich der Grenz-</a:t>
                </a:r>
              </a:p>
              <a:p>
                <a:pPr marL="0" indent="0">
                  <a:buNone/>
                </a:pPr>
                <a:r>
                  <a:rPr lang="de-DE" dirty="0"/>
                  <a:t>wert der Zahl 2,71…. nähert!</a:t>
                </a:r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1061884" y="1123156"/>
                <a:ext cx="7937500" cy="4611688"/>
              </a:xfrm>
              <a:blipFill>
                <a:blip r:embed="rId4"/>
                <a:stretch>
                  <a:fillRect l="-768"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041925"/>
                  </p:ext>
                </p:extLst>
              </p:nvPr>
            </p:nvGraphicFramePr>
            <p:xfrm>
              <a:off x="5500072" y="1325144"/>
              <a:ext cx="1566577" cy="44097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075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906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1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n</a:t>
                          </a:r>
                          <a:endParaRPr lang="de-DE" sz="1100" dirty="0"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 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(1+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de-DE" sz="11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 )</a:t>
                          </a:r>
                          <a:r>
                            <a:rPr lang="en-US" sz="1100" baseline="30000" dirty="0">
                              <a:effectLst/>
                            </a:rPr>
                            <a:t>n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196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2,25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2,3703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2,4414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2,4883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2,5216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890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7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2,5216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8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2,5657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2,5811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2,5937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2,6328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2,6532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2,7048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2,7092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2,7115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2,7156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2,7169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→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e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041925"/>
                  </p:ext>
                </p:extLst>
              </p:nvPr>
            </p:nvGraphicFramePr>
            <p:xfrm>
              <a:off x="5500072" y="1325144"/>
              <a:ext cx="1566577" cy="44097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075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5906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5711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n</a:t>
                          </a:r>
                          <a:endParaRPr lang="de-DE" sz="1100" dirty="0"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 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83688" t="-8000" r="-2837" b="-874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196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2,25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3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2,3703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2,4414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2,4883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2,5216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890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7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2,5216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8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2,5657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9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2,5811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2,5937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2,6328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2,6532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2,7048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150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2,7092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2,7115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2,7156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1000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2,7169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22149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→</a:t>
                          </a:r>
                          <a:endParaRPr lang="de-DE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e</a:t>
                          </a:r>
                          <a:endParaRPr lang="de-DE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881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74387">
        <p:cut/>
      </p:transition>
    </mc:Choice>
    <mc:Fallback xmlns="">
      <p:transition advTm="74387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261420" y="486082"/>
            <a:ext cx="7067550" cy="1352550"/>
          </a:xfrm>
          <a:noFill/>
          <a:ln w="76200">
            <a:noFill/>
          </a:ln>
        </p:spPr>
        <p:txBody>
          <a:bodyPr>
            <a:normAutofit fontScale="90000"/>
          </a:bodyPr>
          <a:lstStyle/>
          <a:p>
            <a:r>
              <a:rPr lang="de-DE" sz="5400" dirty="0"/>
              <a:t> die </a:t>
            </a:r>
            <a:r>
              <a:rPr lang="de-DE" sz="5400" dirty="0" err="1"/>
              <a:t>Euler‘sche</a:t>
            </a:r>
            <a:r>
              <a:rPr lang="de-DE" sz="5400" dirty="0"/>
              <a:t> Zahl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845574" y="1372881"/>
                <a:ext cx="9583738" cy="3646488"/>
              </a:xfrm>
              <a:noFill/>
              <a:ln w="76200">
                <a:noFill/>
              </a:ln>
            </p:spPr>
            <p:txBody>
              <a:bodyPr>
                <a:normAutofit fontScale="40000" lnSpcReduction="20000"/>
              </a:bodyPr>
              <a:lstStyle/>
              <a:p>
                <a:pPr marL="640080" lvl="4" indent="0">
                  <a:buNone/>
                </a:pPr>
                <a:endParaRPr lang="de-DE" sz="5900" dirty="0"/>
              </a:p>
              <a:p>
                <a:pPr marL="640080" lvl="4" indent="0">
                  <a:buNone/>
                </a:pPr>
                <a:r>
                  <a:rPr lang="de-DE" sz="5900" dirty="0"/>
                  <a:t>Wenn man weiter rechnet, erhält man die Zahl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5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59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5900" i="1">
                                <a:latin typeface="Cambria Math" panose="02040503050406030204" pitchFamily="18" charset="0"/>
                              </a:rPr>
                              <m:t>𝑙𝑖𝑚</m:t>
                            </m:r>
                          </m:e>
                          <m:lim>
                            <m:r>
                              <a:rPr lang="de-DE" sz="59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sz="5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59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59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5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59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de-DE" sz="59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de-DE" sz="59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de-DE" sz="59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r>
                  <a:rPr lang="de-DE" sz="5900" dirty="0"/>
                  <a:t> = e mit:</a:t>
                </a:r>
              </a:p>
              <a:p>
                <a:endParaRPr lang="de-DE" sz="4600" dirty="0"/>
              </a:p>
              <a:p>
                <a:r>
                  <a:rPr lang="de-DE" sz="2000" dirty="0"/>
                  <a:t>:</a:t>
                </a:r>
              </a:p>
              <a:p>
                <a:endParaRPr lang="de-DE" sz="2000" dirty="0"/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i="1" dirty="0">
                    <a:latin typeface="Cambria Math" panose="02040503050406030204" pitchFamily="18" charset="0"/>
                  </a:rPr>
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</a:r>
                <a:r>
                  <a:rPr lang="de-DE" sz="2000" dirty="0"/>
                  <a:t> Quelle: Wikipedia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845574" y="1372881"/>
                <a:ext cx="9583738" cy="3646488"/>
              </a:xfrm>
              <a:blipFill>
                <a:blip r:embed="rId3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420" y="2725431"/>
            <a:ext cx="6419088" cy="16255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932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3070">
        <p:cut/>
      </p:transition>
    </mc:Choice>
    <mc:Fallback xmlns="">
      <p:transition advTm="2307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772697" y="516091"/>
            <a:ext cx="5149850" cy="1073150"/>
          </a:xfrm>
          <a:noFill/>
          <a:ln w="38100">
            <a:noFill/>
          </a:ln>
        </p:spPr>
        <p:txBody>
          <a:bodyPr/>
          <a:lstStyle/>
          <a:p>
            <a:pPr algn="ctr"/>
            <a:r>
              <a:rPr lang="de-DE" dirty="0"/>
              <a:t>Zusammenfassung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215183" y="1337535"/>
                <a:ext cx="10264878" cy="2470150"/>
              </a:xfrm>
              <a:noFill/>
              <a:ln w="76200">
                <a:noFill/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endParaRPr lang="de-DE" sz="3600" dirty="0"/>
              </a:p>
              <a:p>
                <a:pPr marL="0" indent="0" algn="ctr">
                  <a:buNone/>
                </a:pPr>
                <a:r>
                  <a:rPr lang="de-DE" sz="3600" dirty="0">
                    <a:solidFill>
                      <a:srgbClr val="C00000"/>
                    </a:solidFill>
                  </a:rPr>
                  <a:t>Die Exponentialfunktion, deren Ableitung gleich bleibt, ist: 	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de-DE" sz="3600" dirty="0">
                    <a:solidFill>
                      <a:srgbClr val="C00000"/>
                    </a:solidFill>
                  </a:rPr>
                  <a:t> mit f‘(x)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sz="3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de-DE" sz="36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de-DE" sz="3600" dirty="0">
                    <a:solidFill>
                      <a:srgbClr val="C00000"/>
                    </a:solidFill>
                  </a:rPr>
                  <a:t>          </a:t>
                </a:r>
                <a:r>
                  <a:rPr lang="de-DE" sz="3000" dirty="0">
                    <a:solidFill>
                      <a:schemeClr val="tx1"/>
                    </a:solidFill>
                  </a:rPr>
                  <a:t>e ist eine unendliche Zahl mit e </a:t>
                </a:r>
                <a14:m>
                  <m:oMath xmlns:m="http://schemas.openxmlformats.org/officeDocument/2006/math">
                    <m:r>
                      <a:rPr lang="de-DE" sz="3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de-DE" sz="3000" dirty="0">
                    <a:solidFill>
                      <a:schemeClr val="tx1"/>
                    </a:solidFill>
                  </a:rPr>
                  <a:t>2,718</a:t>
                </a:r>
                <a:endParaRPr lang="de-DE" sz="3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215183" y="1337535"/>
                <a:ext cx="10264878" cy="2470150"/>
              </a:xfrm>
              <a:blipFill>
                <a:blip r:embed="rId2"/>
                <a:stretch>
                  <a:fillRect r="-772" b="-1478"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fik 4">
            <a:extLst>
              <a:ext uri="{FF2B5EF4-FFF2-40B4-BE49-F238E27FC236}">
                <a16:creationId xmlns:a16="http://schemas.microsoft.com/office/drawing/2014/main" id="{940AE965-FA54-43DA-9DCC-439DE81E5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486" y="2745233"/>
            <a:ext cx="2919412" cy="27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9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8575">
        <p:cut/>
      </p:transition>
    </mc:Choice>
    <mc:Fallback xmlns="">
      <p:transition advTm="28575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2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1|9.9|15.7|23.5|2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2.7|9.8|8.9|19.1|14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5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Galerie</Template>
  <TotalTime>0</TotalTime>
  <Words>333</Words>
  <Application>Microsoft Office PowerPoint</Application>
  <PresentationFormat>Breitbild</PresentationFormat>
  <Paragraphs>87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Gill Sans MT</vt:lpstr>
      <vt:lpstr>Galerie</vt:lpstr>
      <vt:lpstr>Einführung in die e-Funktion</vt:lpstr>
      <vt:lpstr>Problemstellung</vt:lpstr>
      <vt:lpstr>PowerPoint-Präsentation</vt:lpstr>
      <vt:lpstr>PowerPoint-Präsentation</vt:lpstr>
      <vt:lpstr>Untersuchung von (1/n+1)^n </vt:lpstr>
      <vt:lpstr> die Euler‘sche Zahl</vt:lpstr>
      <vt:lpstr>Zusammenfassung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der e-Funktion</dc:title>
  <dc:creator>Corinna Meier</dc:creator>
  <cp:lastModifiedBy>Corinna Meier</cp:lastModifiedBy>
  <cp:revision>60</cp:revision>
  <dcterms:created xsi:type="dcterms:W3CDTF">2015-10-14T15:30:32Z</dcterms:created>
  <dcterms:modified xsi:type="dcterms:W3CDTF">2020-08-27T05:59:22Z</dcterms:modified>
</cp:coreProperties>
</file>