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9" r:id="rId2"/>
    <p:sldId id="273" r:id="rId3"/>
    <p:sldId id="272" r:id="rId4"/>
    <p:sldId id="264" r:id="rId5"/>
    <p:sldId id="265" r:id="rId6"/>
    <p:sldId id="270" r:id="rId7"/>
    <p:sldId id="271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BD454708-D1AC-4F64-BD4B-F8A152C6A0F1}">
          <p14:sldIdLst>
            <p14:sldId id="269"/>
            <p14:sldId id="273"/>
            <p14:sldId id="272"/>
            <p14:sldId id="264"/>
            <p14:sldId id="265"/>
            <p14:sldId id="270"/>
            <p14:sldId id="271"/>
            <p14:sldId id="267"/>
          </p14:sldIdLst>
        </p14:section>
        <p14:section name="Abschnitt ohne Titel" id="{3BA46D44-3785-4AC3-8641-11B4453690E6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nes Meier" initials="J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6405"/>
  </p:normalViewPr>
  <p:slideViewPr>
    <p:cSldViewPr snapToGrid="0">
      <p:cViewPr varScale="1">
        <p:scale>
          <a:sx n="75" d="100"/>
          <a:sy n="75" d="100"/>
        </p:scale>
        <p:origin x="8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6">76 510,'0'-5,"0"-7,0-6,0-5,0-4,0-2,5-1,1-1,6 0,5 6,-1 1,-2 0,1 5,3 4,4 1,2 2,3 4,7 2,2 3,1 2,-2 1,-1 0,-2 1,-1-1,5 1,0-1,0 1,-2-1,4-5,0-2,-1 1,-2 1,3-4,1 0,2-4,-4-4,-4 0,-8-1,-3 1,0 0,-4 2</inkml:trace>
  <inkml:trace contextRef="#ctx0" brushRef="#br0" timeOffset="3080.05">105 1337,'0'-5,"5"-2,7 1,6 1,5 1,9-3,4-1,6 1,0 2,-1 2,-3 1,-3 1,-2 0,-2 2,-1-1,-1 0,-5-4,-1-3,-6-4,1-1,1 2,-2 3</inkml:trace>
  <inkml:trace contextRef="#ctx0" brushRef="#br0" timeOffset="6120.65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">1566 768,'5'0,"6"0,7 0,6 0,2 0,4 0,0 0,1 0,0 0,-1 0,0 0,0 0,0 0,0 0,0 0,-1 0,1 0,-1 0,0 0,1 0,-6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D549B-EDB0-834E-A3B8-3A9E24451425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65476-C513-724E-9003-B557259E8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167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91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35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26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52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7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02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112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69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53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688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02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DA5DD-3C80-410C-B7EB-635E5E34BE8B}" type="datetimeFigureOut">
              <a:rPr lang="de-DE" smtClean="0"/>
              <a:t>17.11.2023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1FC53AA-1217-4C0A-B0DE-03D45292A8A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981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tags" Target="../tags/tag1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2.png"/><Relationship Id="rId10" Type="http://schemas.openxmlformats.org/officeDocument/2006/relationships/customXml" Target="../ink/ink3.xm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8F696B6E-4CF0-4898-A8C2-468032040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6" y="802298"/>
            <a:ext cx="9448801" cy="2467906"/>
          </a:xfrm>
        </p:spPr>
        <p:txBody>
          <a:bodyPr>
            <a:normAutofit/>
          </a:bodyPr>
          <a:lstStyle/>
          <a:p>
            <a:pPr algn="ctr"/>
            <a:r>
              <a:rPr lang="de-DE" sz="4800" b="1" dirty="0">
                <a:latin typeface="Maiandra GD" panose="020E0502030308020204" pitchFamily="34" charset="0"/>
                <a:ea typeface="HGMaruGothicMPRO" panose="020B0400000000000000" pitchFamily="34" charset="-128"/>
              </a:rPr>
              <a:t>Einführung in die Integralrechnung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              www.matheportal.com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fik 16" descr="Ein Bild, das Person, haltend, Frau, draußen enthält.&#10;&#10;Automatisch generierte Beschreibung">
            <a:extLst>
              <a:ext uri="{FF2B5EF4-FFF2-40B4-BE49-F238E27FC236}">
                <a16:creationId xmlns:a16="http://schemas.microsoft.com/office/drawing/2014/main" id="{682E330A-5104-42C7-AF14-B7F5C6A6BF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2" y="2434856"/>
            <a:ext cx="1487259" cy="1096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259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7"/>
    </mc:Choice>
    <mc:Fallback xmlns="">
      <p:transition spd="slow" advTm="1312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7EB979E-58AE-45A8-B0DD-E4B68D144A2D}"/>
              </a:ext>
            </a:extLst>
          </p:cNvPr>
          <p:cNvSpPr txBox="1"/>
          <p:nvPr/>
        </p:nvSpPr>
        <p:spPr>
          <a:xfrm>
            <a:off x="335106" y="493568"/>
            <a:ext cx="11521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Wie berechnet man die Fläche unter einem Graphen?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6A160704-EBF7-407A-8931-0FF356A532BE}"/>
                  </a:ext>
                </a:extLst>
              </p:cNvPr>
              <p:cNvSpPr txBox="1"/>
              <p:nvPr/>
            </p:nvSpPr>
            <p:spPr>
              <a:xfrm>
                <a:off x="6400232" y="2549723"/>
                <a:ext cx="5456661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800" dirty="0"/>
                  <a:t>f(x) = 0,25x³ + 5 im Intervall [</a:t>
                </a:r>
                <a14:m>
                  <m:oMath xmlns:m="http://schemas.openxmlformats.org/officeDocument/2006/math">
                    <m:r>
                      <a:rPr lang="de-DE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2800" dirty="0"/>
                  <a:t>1;3]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6A160704-EBF7-407A-8931-0FF356A53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232" y="2549723"/>
                <a:ext cx="5456661" cy="800219"/>
              </a:xfrm>
              <a:prstGeom prst="rect">
                <a:avLst/>
              </a:prstGeom>
              <a:blipFill>
                <a:blip r:embed="rId2"/>
                <a:stretch>
                  <a:fillRect l="-2346" t="-757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>
            <a:extLst>
              <a:ext uri="{FF2B5EF4-FFF2-40B4-BE49-F238E27FC236}">
                <a16:creationId xmlns:a16="http://schemas.microsoft.com/office/drawing/2014/main" id="{3B7A055A-0F82-4651-B1A5-BCDDBFDA5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96" y="1596309"/>
            <a:ext cx="5606997" cy="372677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109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29303D9D-71DC-4BD9-AC78-4938260B2189}"/>
              </a:ext>
            </a:extLst>
          </p:cNvPr>
          <p:cNvSpPr txBox="1">
            <a:spLocks/>
          </p:cNvSpPr>
          <p:nvPr/>
        </p:nvSpPr>
        <p:spPr>
          <a:xfrm>
            <a:off x="386541" y="199736"/>
            <a:ext cx="11614959" cy="5038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800" dirty="0"/>
              <a:t>Man unterteilt die Flächen in ein Rechteck, das einen größeren Flächeninhalt hat (Obersumme) und eines mit einem kleineren Flächeninhalt (Untersumme):</a:t>
            </a:r>
          </a:p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623FA1-081D-402F-AC6A-B07936B31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92" y="1718176"/>
            <a:ext cx="5478788" cy="37266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FFE061D-7508-404B-8032-B80BEE784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519" y="1727912"/>
            <a:ext cx="5793542" cy="371692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52860BF8-0CD0-4F1A-9ADA-90D2F6850846}"/>
              </a:ext>
            </a:extLst>
          </p:cNvPr>
          <p:cNvCxnSpPr>
            <a:cxnSpLocks/>
          </p:cNvCxnSpPr>
          <p:nvPr/>
        </p:nvCxnSpPr>
        <p:spPr>
          <a:xfrm flipV="1">
            <a:off x="5361709" y="1974273"/>
            <a:ext cx="0" cy="32641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7C9C188B-A5E5-4359-A4EC-88C5B5C81BC6}"/>
              </a:ext>
            </a:extLst>
          </p:cNvPr>
          <p:cNvCxnSpPr/>
          <p:nvPr/>
        </p:nvCxnSpPr>
        <p:spPr>
          <a:xfrm>
            <a:off x="1517073" y="3917373"/>
            <a:ext cx="0" cy="1321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83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467591" y="398174"/>
            <a:ext cx="4754563" cy="472598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Aus einem Rechteck werden 2: </a:t>
            </a:r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4420613" y="398174"/>
            <a:ext cx="3445305" cy="4725987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3 Rechtecke: </a:t>
            </a:r>
          </a:p>
          <a:p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37" y="1173087"/>
            <a:ext cx="3433436" cy="331907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612" y="1173086"/>
            <a:ext cx="3445306" cy="334528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0046F3A-D228-4795-B9EF-EC938064B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426" y="1173086"/>
            <a:ext cx="3243265" cy="334528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681A14E-D013-4ABC-B18D-74F869F29313}"/>
              </a:ext>
            </a:extLst>
          </p:cNvPr>
          <p:cNvSpPr txBox="1"/>
          <p:nvPr/>
        </p:nvSpPr>
        <p:spPr>
          <a:xfrm>
            <a:off x="8249732" y="398174"/>
            <a:ext cx="3366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5 Rechtecke: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11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031"/>
    </mc:Choice>
    <mc:Fallback xmlns="">
      <p:transition spd="slow" advTm="64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349403" y="554812"/>
            <a:ext cx="3600470" cy="4397375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10 Rechtecke:</a:t>
            </a:r>
          </a:p>
          <a:p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03" y="1338876"/>
            <a:ext cx="3723938" cy="36133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7627CCD-98F3-4E7E-A231-7C622597A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723" y="1338874"/>
            <a:ext cx="3723938" cy="363071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21ECACE-0CBE-4D33-9F1F-3C7ECC511CD3}"/>
              </a:ext>
            </a:extLst>
          </p:cNvPr>
          <p:cNvSpPr txBox="1"/>
          <p:nvPr/>
        </p:nvSpPr>
        <p:spPr>
          <a:xfrm>
            <a:off x="4832290" y="554812"/>
            <a:ext cx="3409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20 Rechtecke: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70636DA-8EB1-408F-835A-90CF717A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1081" y="1338875"/>
            <a:ext cx="3685564" cy="36133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6D3F4F7-5229-49FA-A44F-538A0309F803}"/>
              </a:ext>
            </a:extLst>
          </p:cNvPr>
          <p:cNvSpPr txBox="1"/>
          <p:nvPr/>
        </p:nvSpPr>
        <p:spPr>
          <a:xfrm>
            <a:off x="8489556" y="554812"/>
            <a:ext cx="34098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50 Rechtecke:   </a:t>
            </a:r>
          </a:p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46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15"/>
    </mc:Choice>
    <mc:Fallback xmlns="">
      <p:transition spd="slow" advTm="45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Untersummen">
            <a:hlinkClick r:id="" action="ppaction://media"/>
            <a:extLst>
              <a:ext uri="{FF2B5EF4-FFF2-40B4-BE49-F238E27FC236}">
                <a16:creationId xmlns:a16="http://schemas.microsoft.com/office/drawing/2014/main" id="{EB30DADB-7B98-4260-83F6-6C45BE8403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2929" y="1247835"/>
            <a:ext cx="6486144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5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82C17D0-0115-4E43-AF4A-3BA36E809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982B51-6FEC-4000-8197-30B2EE78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094" y="783768"/>
            <a:ext cx="10581813" cy="5290464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DFB8AC-1A2A-4330-B50D-AAE63C68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40" y="1019556"/>
            <a:ext cx="10104120" cy="4818888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ersumme">
            <a:hlinkClick r:id="" action="ppaction://media"/>
            <a:extLst>
              <a:ext uri="{FF2B5EF4-FFF2-40B4-BE49-F238E27FC236}">
                <a16:creationId xmlns:a16="http://schemas.microsoft.com/office/drawing/2014/main" id="{D94E810D-EA2C-4BDE-9357-2E5D188680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81504" y="1339596"/>
            <a:ext cx="7428992" cy="417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824529"/>
              </p:ext>
            </p:extLst>
          </p:nvPr>
        </p:nvGraphicFramePr>
        <p:xfrm>
          <a:off x="2857502" y="181429"/>
          <a:ext cx="5600699" cy="49497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5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012">
                <a:tc>
                  <a:txBody>
                    <a:bodyPr/>
                    <a:lstStyle/>
                    <a:p>
                      <a:r>
                        <a:rPr lang="de-DE" dirty="0"/>
                        <a:t>Anzahl der Rechtecke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Untersumme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Obersumme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59"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21,22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30,56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22,52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28,12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r>
                        <a:rPr lang="de-DE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23,68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26,48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r>
                        <a:rPr lang="de-DE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766">
                <a:tc>
                  <a:txBody>
                    <a:bodyPr/>
                    <a:lstStyle/>
                    <a:p>
                      <a:r>
                        <a:rPr lang="de-DE" dirty="0"/>
                        <a:t>50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24,72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25,82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0386">
                <a:tc>
                  <a:txBody>
                    <a:bodyPr/>
                    <a:lstStyle/>
                    <a:p>
                      <a:r>
                        <a:rPr lang="de-DE" dirty="0"/>
                        <a:t>100</a:t>
                      </a:r>
                    </a:p>
                    <a:p>
                      <a:endParaRPr lang="de-DE" dirty="0"/>
                    </a:p>
                    <a:p>
                      <a:r>
                        <a:rPr lang="de-DE" dirty="0"/>
                        <a:t>500 </a:t>
                      </a:r>
                    </a:p>
                    <a:p>
                      <a:r>
                        <a:rPr lang="de-DE" dirty="0"/>
                        <a:t>  </a:t>
                      </a:r>
                    </a:p>
                    <a:p>
                      <a:r>
                        <a:rPr lang="de-DE" dirty="0"/>
                        <a:t>1000                         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24,86</a:t>
                      </a:r>
                    </a:p>
                    <a:p>
                      <a:endParaRPr lang="de-DE" dirty="0"/>
                    </a:p>
                    <a:p>
                      <a:r>
                        <a:rPr lang="de-DE" dirty="0"/>
                        <a:t>24,97</a:t>
                      </a:r>
                    </a:p>
                    <a:p>
                      <a:endParaRPr lang="de-DE" dirty="0"/>
                    </a:p>
                    <a:p>
                      <a:r>
                        <a:rPr lang="de-DE" dirty="0"/>
                        <a:t>24,99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25,14</a:t>
                      </a:r>
                      <a:r>
                        <a:rPr lang="de-DE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endParaRPr lang="de-DE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25,03</a:t>
                      </a:r>
                    </a:p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25,01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D6E7499D-2FB8-422D-AE6E-1226D5D06275}"/>
              </a:ext>
            </a:extLst>
          </p:cNvPr>
          <p:cNvSpPr txBox="1"/>
          <p:nvPr/>
        </p:nvSpPr>
        <p:spPr>
          <a:xfrm>
            <a:off x="5287658" y="5561071"/>
            <a:ext cx="550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00B0F0"/>
                </a:solidFill>
              </a:rPr>
              <a:t>25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B587696-C9A5-4AFD-B517-52918C54D414}"/>
              </a:ext>
            </a:extLst>
          </p:cNvPr>
          <p:cNvSpPr txBox="1"/>
          <p:nvPr/>
        </p:nvSpPr>
        <p:spPr>
          <a:xfrm>
            <a:off x="6766007" y="5568163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00B0F0"/>
                </a:solidFill>
              </a:rPr>
              <a:t>25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E678AB8-55FF-49A3-A58A-A0083CB47DDA}"/>
              </a:ext>
            </a:extLst>
          </p:cNvPr>
          <p:cNvCxnSpPr>
            <a:cxnSpLocks/>
          </p:cNvCxnSpPr>
          <p:nvPr/>
        </p:nvCxnSpPr>
        <p:spPr>
          <a:xfrm>
            <a:off x="5519513" y="5131166"/>
            <a:ext cx="0" cy="4688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396B160-4EA1-4178-804C-148BF51AA014}"/>
              </a:ext>
            </a:extLst>
          </p:cNvPr>
          <p:cNvCxnSpPr>
            <a:cxnSpLocks/>
          </p:cNvCxnSpPr>
          <p:nvPr/>
        </p:nvCxnSpPr>
        <p:spPr>
          <a:xfrm>
            <a:off x="6972300" y="5131166"/>
            <a:ext cx="0" cy="4376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4A6C2881-9ED2-43E5-98AD-CCDE6826ABA3}"/>
              </a:ext>
            </a:extLst>
          </p:cNvPr>
          <p:cNvCxnSpPr>
            <a:cxnSpLocks/>
          </p:cNvCxnSpPr>
          <p:nvPr/>
        </p:nvCxnSpPr>
        <p:spPr>
          <a:xfrm>
            <a:off x="2857501" y="4130933"/>
            <a:ext cx="56006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4519C002-D002-4A68-9F07-20F1631B6CE7}"/>
              </a:ext>
            </a:extLst>
          </p:cNvPr>
          <p:cNvCxnSpPr>
            <a:cxnSpLocks/>
          </p:cNvCxnSpPr>
          <p:nvPr/>
        </p:nvCxnSpPr>
        <p:spPr>
          <a:xfrm>
            <a:off x="2857501" y="4644736"/>
            <a:ext cx="56006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573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37"/>
    </mc:Choice>
    <mc:Fallback xmlns="">
      <p:transition spd="slow" advTm="68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hteck 1"/>
              <p:cNvSpPr/>
              <p:nvPr/>
            </p:nvSpPr>
            <p:spPr>
              <a:xfrm>
                <a:off x="429748" y="89109"/>
                <a:ext cx="11270416" cy="5772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de-DE" sz="2800" dirty="0">
                  <a:solidFill>
                    <a:srgbClr val="002060"/>
                  </a:solidFill>
                </a:endParaRPr>
              </a:p>
              <a:p>
                <a:r>
                  <a:rPr lang="de-DE" sz="2800" dirty="0">
                    <a:solidFill>
                      <a:srgbClr val="002060"/>
                    </a:solidFill>
                  </a:rPr>
                  <a:t>Gegeben sind n Obersummen (On) und n Untersummen (</a:t>
                </a:r>
                <a:r>
                  <a:rPr lang="de-DE" sz="2800" dirty="0" err="1">
                    <a:solidFill>
                      <a:srgbClr val="002060"/>
                    </a:solidFill>
                  </a:rPr>
                  <a:t>Un</a:t>
                </a:r>
                <a:r>
                  <a:rPr lang="de-DE" sz="2800">
                    <a:solidFill>
                      <a:srgbClr val="002060"/>
                    </a:solidFill>
                  </a:rPr>
                  <a:t>).</a:t>
                </a:r>
                <a:endParaRPr lang="de-DE" sz="2800" dirty="0">
                  <a:solidFill>
                    <a:srgbClr val="002060"/>
                  </a:solidFill>
                </a:endParaRPr>
              </a:p>
              <a:p>
                <a:endParaRPr lang="de-DE" sz="2800" dirty="0">
                  <a:solidFill>
                    <a:srgbClr val="00206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e-DE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sz="280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de-DE" sz="280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m:rPr>
                            <m:nor/>
                          </m:rPr>
                          <a:rPr lang="de-DE" sz="2800" dirty="0">
                            <a:solidFill>
                              <a:srgbClr val="002060"/>
                            </a:solidFill>
                          </a:rPr>
                          <m:t>Un</m:t>
                        </m:r>
                      </m:e>
                    </m:func>
                  </m:oMath>
                </a14:m>
                <a:r>
                  <a:rPr lang="de-DE" sz="2800" dirty="0">
                    <a:solidFill>
                      <a:srgbClr val="002060"/>
                    </a:solidFill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de-DE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sz="280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de-DE" sz="280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de-DE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de-DE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m:rPr>
                            <m:nor/>
                          </m:rPr>
                          <a:rPr lang="de-DE" sz="2800" dirty="0">
                            <a:solidFill>
                              <a:srgbClr val="002060"/>
                            </a:solidFill>
                          </a:rPr>
                          <m:t>On</m:t>
                        </m:r>
                      </m:e>
                    </m:func>
                  </m:oMath>
                </a14:m>
                <a:r>
                  <a:rPr lang="de-DE" sz="2800" dirty="0">
                    <a:solidFill>
                      <a:srgbClr val="002060"/>
                    </a:solidFill>
                  </a:rPr>
                  <a:t> = A im Intervall [</a:t>
                </a:r>
                <a:r>
                  <a:rPr lang="de-DE" sz="2800" dirty="0" err="1">
                    <a:solidFill>
                      <a:srgbClr val="002060"/>
                    </a:solidFill>
                  </a:rPr>
                  <a:t>a;b</a:t>
                </a:r>
                <a:r>
                  <a:rPr lang="de-DE" sz="2800" dirty="0">
                    <a:solidFill>
                      <a:srgbClr val="002060"/>
                    </a:solidFill>
                  </a:rPr>
                  <a:t>]</a:t>
                </a:r>
              </a:p>
              <a:p>
                <a:endParaRPr lang="de-DE" sz="2800" dirty="0">
                  <a:solidFill>
                    <a:srgbClr val="002060"/>
                  </a:solidFill>
                </a:endParaRPr>
              </a:p>
              <a:p>
                <a:r>
                  <a:rPr lang="de-DE" sz="2800" dirty="0">
                    <a:solidFill>
                      <a:srgbClr val="002060"/>
                    </a:solidFill>
                  </a:rPr>
                  <a:t>Fläche zwischen f(x) und der x-Achse in [</a:t>
                </a:r>
                <a:r>
                  <a:rPr lang="de-DE" sz="2800" dirty="0" err="1">
                    <a:solidFill>
                      <a:srgbClr val="002060"/>
                    </a:solidFill>
                  </a:rPr>
                  <a:t>a;b</a:t>
                </a:r>
                <a:r>
                  <a:rPr lang="de-DE" sz="2800" dirty="0">
                    <a:solidFill>
                      <a:srgbClr val="002060"/>
                    </a:solidFill>
                  </a:rPr>
                  <a:t>]</a:t>
                </a:r>
              </a:p>
              <a:p>
                <a:endParaRPr lang="de-DE" sz="2800" dirty="0">
                  <a:solidFill>
                    <a:srgbClr val="002060"/>
                  </a:solidFill>
                </a:endParaRPr>
              </a:p>
              <a:p>
                <a:r>
                  <a:rPr lang="de-DE" sz="2800" dirty="0">
                    <a:solidFill>
                      <a:srgbClr val="002060"/>
                    </a:solidFill>
                  </a:rPr>
                  <a:t>A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de-DE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de-DE" sz="2800" dirty="0">
                  <a:solidFill>
                    <a:srgbClr val="002060"/>
                  </a:solidFill>
                </a:endParaRPr>
              </a:p>
              <a:p>
                <a:endParaRPr lang="de-DE" sz="2800" dirty="0">
                  <a:solidFill>
                    <a:srgbClr val="002060"/>
                  </a:solidFill>
                </a:endParaRPr>
              </a:p>
              <a:p>
                <a:r>
                  <a:rPr lang="de-DE" sz="2800" dirty="0">
                    <a:solidFill>
                      <a:srgbClr val="002060"/>
                    </a:solidFill>
                  </a:rPr>
                  <a:t>Hier:  </a:t>
                </a:r>
              </a:p>
              <a:p>
                <a:r>
                  <a:rPr lang="de-DE" sz="2800" dirty="0">
                    <a:solidFill>
                      <a:srgbClr val="002060"/>
                    </a:solidFill>
                  </a:rPr>
                  <a:t>A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de-DE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(0,25</m:t>
                        </m:r>
                        <m:sSup>
                          <m:sSupPr>
                            <m:ctrlP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de-DE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+5)</m:t>
                        </m:r>
                        <m:r>
                          <a:rPr lang="de-DE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de-DE" sz="2800" dirty="0">
                    <a:solidFill>
                      <a:srgbClr val="002060"/>
                    </a:solidFill>
                  </a:rPr>
                  <a:t> = 25 gibt die Fläche zwischen f(x) und der x-Achse im Intervall [</a:t>
                </a:r>
                <a14:m>
                  <m:oMath xmlns:m="http://schemas.openxmlformats.org/officeDocument/2006/math">
                    <m:r>
                      <a:rPr lang="de-DE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2800" dirty="0">
                    <a:solidFill>
                      <a:srgbClr val="002060"/>
                    </a:solidFill>
                  </a:rPr>
                  <a:t>1;3] an.</a:t>
                </a:r>
              </a:p>
            </p:txBody>
          </p:sp>
        </mc:Choice>
        <mc:Fallback>
          <p:sp>
            <p:nvSpPr>
              <p:cNvPr id="2" name="Rechteck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48" y="89109"/>
                <a:ext cx="11270416" cy="5772862"/>
              </a:xfrm>
              <a:prstGeom prst="rect">
                <a:avLst/>
              </a:prstGeom>
              <a:blipFill>
                <a:blip r:embed="rId3"/>
                <a:stretch>
                  <a:fillRect l="-1082" b="-200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22032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051"/>
    </mc:Choice>
    <mc:Fallback xmlns="">
      <p:transition spd="slow" advTm="91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7|24.9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6|16.4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3|10.6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0.8|10.2|25.3|4.6|8.5"/>
</p:tagLst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Katalog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Breitbild</PresentationFormat>
  <Paragraphs>63</Paragraphs>
  <Slides>9</Slides>
  <Notes>0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 Math</vt:lpstr>
      <vt:lpstr>Gill Sans MT</vt:lpstr>
      <vt:lpstr>Maiandra GD</vt:lpstr>
      <vt:lpstr>Katalog</vt:lpstr>
      <vt:lpstr>Einführung in die Integralrechnung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die Integralrechnung</dc:title>
  <dc:creator>Corinna Meier</dc:creator>
  <cp:lastModifiedBy>Corinna Meier</cp:lastModifiedBy>
  <cp:revision>27</cp:revision>
  <dcterms:created xsi:type="dcterms:W3CDTF">2020-11-16T15:21:50Z</dcterms:created>
  <dcterms:modified xsi:type="dcterms:W3CDTF">2023-11-17T08:51:21Z</dcterms:modified>
</cp:coreProperties>
</file>